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6" r:id="rId2"/>
    <p:sldId id="274" r:id="rId3"/>
    <p:sldId id="259" r:id="rId4"/>
    <p:sldId id="270" r:id="rId5"/>
    <p:sldId id="266" r:id="rId6"/>
    <p:sldId id="264" r:id="rId7"/>
    <p:sldId id="265" r:id="rId8"/>
    <p:sldId id="269" r:id="rId9"/>
    <p:sldId id="267" r:id="rId10"/>
    <p:sldId id="271" r:id="rId11"/>
    <p:sldId id="258" r:id="rId12"/>
    <p:sldId id="261" r:id="rId13"/>
    <p:sldId id="263" r:id="rId14"/>
    <p:sldId id="272" r:id="rId15"/>
    <p:sldId id="260" r:id="rId16"/>
    <p:sldId id="262" r:id="rId17"/>
    <p:sldId id="268" r:id="rId18"/>
    <p:sldId id="273" r:id="rId19"/>
  </p:sldIdLst>
  <p:sldSz cx="6858000" cy="9906000" type="A4"/>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A3A9"/>
    <a:srgbClr val="FFFFFF"/>
    <a:srgbClr val="A61E3E"/>
    <a:srgbClr val="87A9A5"/>
    <a:srgbClr val="73BDAF"/>
    <a:srgbClr val="990033"/>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12A840-D944-5193-850F-0A4F31D69142}" v="64" dt="2025-12-02T07:20:05.12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p:scale>
          <a:sx n="73" d="100"/>
          <a:sy n="73" d="100"/>
        </p:scale>
        <p:origin x="1842" y="-138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Priquet" userId="S::contact@clairepriquetconseils.com::a22cf1a2-cc5e-46f9-8a6c-e9c4fba56081" providerId="AD" clId="Web-{7512A840-D944-5193-850F-0A4F31D69142}"/>
    <pc:docChg chg="modSld">
      <pc:chgData name="Claire Priquet" userId="S::contact@clairepriquetconseils.com::a22cf1a2-cc5e-46f9-8a6c-e9c4fba56081" providerId="AD" clId="Web-{7512A840-D944-5193-850F-0A4F31D69142}" dt="2025-12-02T07:20:04.901" v="57" actId="20577"/>
      <pc:docMkLst>
        <pc:docMk/>
      </pc:docMkLst>
      <pc:sldChg chg="modSp">
        <pc:chgData name="Claire Priquet" userId="S::contact@clairepriquetconseils.com::a22cf1a2-cc5e-46f9-8a6c-e9c4fba56081" providerId="AD" clId="Web-{7512A840-D944-5193-850F-0A4F31D69142}" dt="2025-12-02T07:13:40.045" v="36"/>
        <pc:sldMkLst>
          <pc:docMk/>
          <pc:sldMk cId="3368060437" sldId="259"/>
        </pc:sldMkLst>
        <pc:spChg chg="mod">
          <ac:chgData name="Claire Priquet" userId="S::contact@clairepriquetconseils.com::a22cf1a2-cc5e-46f9-8a6c-e9c4fba56081" providerId="AD" clId="Web-{7512A840-D944-5193-850F-0A4F31D69142}" dt="2025-12-02T07:13:40.045" v="36"/>
          <ac:spMkLst>
            <pc:docMk/>
            <pc:sldMk cId="3368060437" sldId="259"/>
            <ac:spMk id="21" creationId="{686B0573-F65B-CD07-79D6-450DBC7C9F41}"/>
          </ac:spMkLst>
        </pc:spChg>
      </pc:sldChg>
      <pc:sldChg chg="modSp">
        <pc:chgData name="Claire Priquet" userId="S::contact@clairepriquetconseils.com::a22cf1a2-cc5e-46f9-8a6c-e9c4fba56081" providerId="AD" clId="Web-{7512A840-D944-5193-850F-0A4F31D69142}" dt="2025-12-02T07:09:39.346" v="1" actId="1076"/>
        <pc:sldMkLst>
          <pc:docMk/>
          <pc:sldMk cId="1092861384" sldId="260"/>
        </pc:sldMkLst>
        <pc:spChg chg="mod">
          <ac:chgData name="Claire Priquet" userId="S::contact@clairepriquetconseils.com::a22cf1a2-cc5e-46f9-8a6c-e9c4fba56081" providerId="AD" clId="Web-{7512A840-D944-5193-850F-0A4F31D69142}" dt="2025-12-02T07:09:39.346" v="1" actId="1076"/>
          <ac:spMkLst>
            <pc:docMk/>
            <pc:sldMk cId="1092861384" sldId="260"/>
            <ac:spMk id="18" creationId="{00000000-0000-0000-0000-000000000000}"/>
          </ac:spMkLst>
        </pc:spChg>
      </pc:sldChg>
      <pc:sldChg chg="modSp">
        <pc:chgData name="Claire Priquet" userId="S::contact@clairepriquetconseils.com::a22cf1a2-cc5e-46f9-8a6c-e9c4fba56081" providerId="AD" clId="Web-{7512A840-D944-5193-850F-0A4F31D69142}" dt="2025-12-02T07:20:04.901" v="57" actId="20577"/>
        <pc:sldMkLst>
          <pc:docMk/>
          <pc:sldMk cId="1376811365" sldId="274"/>
        </pc:sldMkLst>
        <pc:spChg chg="mod">
          <ac:chgData name="Claire Priquet" userId="S::contact@clairepriquetconseils.com::a22cf1a2-cc5e-46f9-8a6c-e9c4fba56081" providerId="AD" clId="Web-{7512A840-D944-5193-850F-0A4F31D69142}" dt="2025-12-02T07:16:41.802" v="56" actId="20577"/>
          <ac:spMkLst>
            <pc:docMk/>
            <pc:sldMk cId="1376811365" sldId="274"/>
            <ac:spMk id="3" creationId="{3CDC798E-AB6C-3053-8F5C-4FA7BC77CF94}"/>
          </ac:spMkLst>
        </pc:spChg>
        <pc:spChg chg="mod">
          <ac:chgData name="Claire Priquet" userId="S::contact@clairepriquetconseils.com::a22cf1a2-cc5e-46f9-8a6c-e9c4fba56081" providerId="AD" clId="Web-{7512A840-D944-5193-850F-0A4F31D69142}" dt="2025-12-02T07:20:04.901" v="57" actId="20577"/>
          <ac:spMkLst>
            <pc:docMk/>
            <pc:sldMk cId="1376811365" sldId="274"/>
            <ac:spMk id="13" creationId="{3B9E2CD3-EB75-B3B7-BB44-E874DDE5B6D1}"/>
          </ac:spMkLst>
        </pc:spChg>
        <pc:spChg chg="mod">
          <ac:chgData name="Claire Priquet" userId="S::contact@clairepriquetconseils.com::a22cf1a2-cc5e-46f9-8a6c-e9c4fba56081" providerId="AD" clId="Web-{7512A840-D944-5193-850F-0A4F31D69142}" dt="2025-12-02T07:12:30.355" v="22"/>
          <ac:spMkLst>
            <pc:docMk/>
            <pc:sldMk cId="1376811365" sldId="274"/>
            <ac:spMk id="14" creationId="{ED45B012-26D8-DA97-BB25-C67AC36FD4A3}"/>
          </ac:spMkLst>
        </pc:spChg>
        <pc:spChg chg="mod">
          <ac:chgData name="Claire Priquet" userId="S::contact@clairepriquetconseils.com::a22cf1a2-cc5e-46f9-8a6c-e9c4fba56081" providerId="AD" clId="Web-{7512A840-D944-5193-850F-0A4F31D69142}" dt="2025-12-02T07:13:07.544" v="31" actId="1076"/>
          <ac:spMkLst>
            <pc:docMk/>
            <pc:sldMk cId="1376811365" sldId="274"/>
            <ac:spMk id="15" creationId="{EEA0E6DE-514B-3BB2-DE0E-98B3057920CA}"/>
          </ac:spMkLst>
        </pc:spChg>
        <pc:spChg chg="mod">
          <ac:chgData name="Claire Priquet" userId="S::contact@clairepriquetconseils.com::a22cf1a2-cc5e-46f9-8a6c-e9c4fba56081" providerId="AD" clId="Web-{7512A840-D944-5193-850F-0A4F31D69142}" dt="2025-12-02T07:13:16.404" v="33" actId="1076"/>
          <ac:spMkLst>
            <pc:docMk/>
            <pc:sldMk cId="1376811365" sldId="274"/>
            <ac:spMk id="16" creationId="{AC569582-F39D-4308-5B9A-84804769209B}"/>
          </ac:spMkLst>
        </pc:spChg>
        <pc:spChg chg="mod">
          <ac:chgData name="Claire Priquet" userId="S::contact@clairepriquetconseils.com::a22cf1a2-cc5e-46f9-8a6c-e9c4fba56081" providerId="AD" clId="Web-{7512A840-D944-5193-850F-0A4F31D69142}" dt="2025-12-02T07:12:33.074" v="23"/>
          <ac:spMkLst>
            <pc:docMk/>
            <pc:sldMk cId="1376811365" sldId="274"/>
            <ac:spMk id="17" creationId="{6063AFC0-80EE-0453-FA90-C13B6ABDF77F}"/>
          </ac:spMkLst>
        </pc:spChg>
        <pc:spChg chg="mod">
          <ac:chgData name="Claire Priquet" userId="S::contact@clairepriquetconseils.com::a22cf1a2-cc5e-46f9-8a6c-e9c4fba56081" providerId="AD" clId="Web-{7512A840-D944-5193-850F-0A4F31D69142}" dt="2025-12-02T07:13:21.170" v="34" actId="1076"/>
          <ac:spMkLst>
            <pc:docMk/>
            <pc:sldMk cId="1376811365" sldId="274"/>
            <ac:spMk id="18" creationId="{FEBF3F2A-57ED-629E-66C6-48B94C4484AB}"/>
          </ac:spMkLst>
        </pc:spChg>
        <pc:spChg chg="mod">
          <ac:chgData name="Claire Priquet" userId="S::contact@clairepriquetconseils.com::a22cf1a2-cc5e-46f9-8a6c-e9c4fba56081" providerId="AD" clId="Web-{7512A840-D944-5193-850F-0A4F31D69142}" dt="2025-12-02T07:11:40.040" v="16"/>
          <ac:spMkLst>
            <pc:docMk/>
            <pc:sldMk cId="1376811365" sldId="274"/>
            <ac:spMk id="19" creationId="{3BA7FE74-F10E-1F9A-D600-380078B73ED3}"/>
          </ac:spMkLst>
        </pc:spChg>
        <pc:spChg chg="mod ord">
          <ac:chgData name="Claire Priquet" userId="S::contact@clairepriquetconseils.com::a22cf1a2-cc5e-46f9-8a6c-e9c4fba56081" providerId="AD" clId="Web-{7512A840-D944-5193-850F-0A4F31D69142}" dt="2025-12-02T07:15:19.174" v="42"/>
          <ac:spMkLst>
            <pc:docMk/>
            <pc:sldMk cId="1376811365" sldId="274"/>
            <ac:spMk id="26" creationId="{2B906F83-1C02-4BD2-8F6B-6759A7CC038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7AA022-63CE-45D3-AC55-CA56E3FD37EE}"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fr-FR"/>
        </a:p>
      </dgm:t>
    </dgm:pt>
    <dgm:pt modelId="{ED58E4C3-1D8F-4494-A9BA-E4E2E67EAB7B}">
      <dgm:prSet phldrT="[Text]" custT="1"/>
      <dgm:spPr>
        <a:solidFill>
          <a:srgbClr val="65A3A9"/>
        </a:solidFill>
      </dgm:spPr>
      <dgm:t>
        <a:bodyPr/>
        <a:lstStyle/>
        <a:p>
          <a:r>
            <a:rPr lang="fr-FR" sz="1200" dirty="0">
              <a:latin typeface="Candara" panose="020E0502030303020204" pitchFamily="34" charset="0"/>
            </a:rPr>
            <a:t>Recueil des besoins auprès de l’ensemble des participants (et non un </a:t>
          </a:r>
          <a:r>
            <a:rPr lang="fr-FR" sz="1200" dirty="0" err="1">
              <a:latin typeface="Candara" panose="020E0502030303020204" pitchFamily="34" charset="0"/>
            </a:rPr>
            <a:t>échantilllonage</a:t>
          </a:r>
          <a:r>
            <a:rPr lang="fr-FR" sz="1200" dirty="0">
              <a:latin typeface="Candara" panose="020E0502030303020204" pitchFamily="34" charset="0"/>
            </a:rPr>
            <a:t>)</a:t>
          </a:r>
        </a:p>
      </dgm:t>
    </dgm:pt>
    <dgm:pt modelId="{4827F34D-896F-4B8D-86CE-0DEB46ECD1FF}" type="parTrans" cxnId="{A66FBF3A-4377-47B0-9E6F-B61EB353D8D0}">
      <dgm:prSet/>
      <dgm:spPr/>
      <dgm:t>
        <a:bodyPr/>
        <a:lstStyle/>
        <a:p>
          <a:endParaRPr lang="fr-FR" sz="1200"/>
        </a:p>
      </dgm:t>
    </dgm:pt>
    <dgm:pt modelId="{2EED9B4A-EB9D-424E-91D5-C0B5DF8272B0}" type="sibTrans" cxnId="{A66FBF3A-4377-47B0-9E6F-B61EB353D8D0}">
      <dgm:prSet/>
      <dgm:spPr/>
      <dgm:t>
        <a:bodyPr/>
        <a:lstStyle/>
        <a:p>
          <a:endParaRPr lang="fr-FR" sz="1200"/>
        </a:p>
      </dgm:t>
    </dgm:pt>
    <dgm:pt modelId="{AC62F47E-F494-41ED-9CE4-55404707223A}">
      <dgm:prSet phldrT="[Text]" custT="1"/>
      <dgm:spPr/>
      <dgm:t>
        <a:bodyPr/>
        <a:lstStyle/>
        <a:p>
          <a:r>
            <a:rPr lang="fr-FR" sz="1200" dirty="0">
              <a:latin typeface="Candara" panose="020E0502030303020204" pitchFamily="34" charset="0"/>
            </a:rPr>
            <a:t>80% pratique 20% théorique</a:t>
          </a:r>
        </a:p>
      </dgm:t>
    </dgm:pt>
    <dgm:pt modelId="{160F29E4-5B9B-44A4-B902-58F1F37E3F24}" type="parTrans" cxnId="{2E4C311B-EF1F-487C-9D2C-0975580E53A9}">
      <dgm:prSet/>
      <dgm:spPr/>
      <dgm:t>
        <a:bodyPr/>
        <a:lstStyle/>
        <a:p>
          <a:endParaRPr lang="fr-FR" sz="1200"/>
        </a:p>
      </dgm:t>
    </dgm:pt>
    <dgm:pt modelId="{99016B3C-888A-41FA-9DDC-1AF55948FBFF}" type="sibTrans" cxnId="{2E4C311B-EF1F-487C-9D2C-0975580E53A9}">
      <dgm:prSet/>
      <dgm:spPr/>
      <dgm:t>
        <a:bodyPr/>
        <a:lstStyle/>
        <a:p>
          <a:endParaRPr lang="fr-FR" sz="1200"/>
        </a:p>
      </dgm:t>
    </dgm:pt>
    <dgm:pt modelId="{34988A1A-2A42-4B5F-9B7D-62D6501F004E}">
      <dgm:prSet phldrT="[Text]" custT="1"/>
      <dgm:spPr>
        <a:solidFill>
          <a:srgbClr val="95B6C0"/>
        </a:solidFill>
      </dgm:spPr>
      <dgm:t>
        <a:bodyPr/>
        <a:lstStyle/>
        <a:p>
          <a:r>
            <a:rPr lang="fr-FR" sz="1200" dirty="0">
              <a:latin typeface="Candara" panose="020E0502030303020204" pitchFamily="34" charset="0"/>
            </a:rPr>
            <a:t>Formats simples et ludiques</a:t>
          </a:r>
        </a:p>
      </dgm:t>
    </dgm:pt>
    <dgm:pt modelId="{571D45F5-0D0D-4908-A641-D493B7897154}" type="parTrans" cxnId="{E2075752-F83A-444B-8E57-D8777CAF1B35}">
      <dgm:prSet/>
      <dgm:spPr/>
      <dgm:t>
        <a:bodyPr/>
        <a:lstStyle/>
        <a:p>
          <a:endParaRPr lang="fr-FR" sz="1200"/>
        </a:p>
      </dgm:t>
    </dgm:pt>
    <dgm:pt modelId="{D385109F-60BD-42FC-949C-CECC03C4BC1B}" type="sibTrans" cxnId="{E2075752-F83A-444B-8E57-D8777CAF1B35}">
      <dgm:prSet/>
      <dgm:spPr/>
      <dgm:t>
        <a:bodyPr/>
        <a:lstStyle/>
        <a:p>
          <a:endParaRPr lang="fr-FR" sz="1200"/>
        </a:p>
      </dgm:t>
    </dgm:pt>
    <dgm:pt modelId="{29FEF189-132B-4BEB-9D44-179B609EEC62}" type="pres">
      <dgm:prSet presAssocID="{8F7AA022-63CE-45D3-AC55-CA56E3FD37EE}" presName="Name0" presStyleCnt="0">
        <dgm:presLayoutVars>
          <dgm:dir/>
          <dgm:resizeHandles val="exact"/>
        </dgm:presLayoutVars>
      </dgm:prSet>
      <dgm:spPr/>
    </dgm:pt>
    <dgm:pt modelId="{10EFF8A7-B37F-4DE1-9FFA-579CB28653FF}" type="pres">
      <dgm:prSet presAssocID="{ED58E4C3-1D8F-4494-A9BA-E4E2E67EAB7B}" presName="parTxOnly" presStyleLbl="node1" presStyleIdx="0" presStyleCnt="3">
        <dgm:presLayoutVars>
          <dgm:bulletEnabled val="1"/>
        </dgm:presLayoutVars>
      </dgm:prSet>
      <dgm:spPr/>
    </dgm:pt>
    <dgm:pt modelId="{BCA6AF38-03CE-483D-811E-D517BEFAFFA3}" type="pres">
      <dgm:prSet presAssocID="{2EED9B4A-EB9D-424E-91D5-C0B5DF8272B0}" presName="parSpace" presStyleCnt="0"/>
      <dgm:spPr/>
    </dgm:pt>
    <dgm:pt modelId="{8DB6ABCA-B718-4AD3-824D-15FF8F841D33}" type="pres">
      <dgm:prSet presAssocID="{AC62F47E-F494-41ED-9CE4-55404707223A}" presName="parTxOnly" presStyleLbl="node1" presStyleIdx="1" presStyleCnt="3">
        <dgm:presLayoutVars>
          <dgm:bulletEnabled val="1"/>
        </dgm:presLayoutVars>
      </dgm:prSet>
      <dgm:spPr/>
    </dgm:pt>
    <dgm:pt modelId="{A1B6BEA5-23EC-4F67-814C-C97B09D41ADA}" type="pres">
      <dgm:prSet presAssocID="{99016B3C-888A-41FA-9DDC-1AF55948FBFF}" presName="parSpace" presStyleCnt="0"/>
      <dgm:spPr/>
    </dgm:pt>
    <dgm:pt modelId="{22373C84-CE9F-4B9A-9380-385E8B5495B3}" type="pres">
      <dgm:prSet presAssocID="{34988A1A-2A42-4B5F-9B7D-62D6501F004E}" presName="parTxOnly" presStyleLbl="node1" presStyleIdx="2" presStyleCnt="3">
        <dgm:presLayoutVars>
          <dgm:bulletEnabled val="1"/>
        </dgm:presLayoutVars>
      </dgm:prSet>
      <dgm:spPr/>
    </dgm:pt>
  </dgm:ptLst>
  <dgm:cxnLst>
    <dgm:cxn modelId="{2E4C311B-EF1F-487C-9D2C-0975580E53A9}" srcId="{8F7AA022-63CE-45D3-AC55-CA56E3FD37EE}" destId="{AC62F47E-F494-41ED-9CE4-55404707223A}" srcOrd="1" destOrd="0" parTransId="{160F29E4-5B9B-44A4-B902-58F1F37E3F24}" sibTransId="{99016B3C-888A-41FA-9DDC-1AF55948FBFF}"/>
    <dgm:cxn modelId="{3A48E827-C9AE-4E27-BC10-44574D579A78}" type="presOf" srcId="{ED58E4C3-1D8F-4494-A9BA-E4E2E67EAB7B}" destId="{10EFF8A7-B37F-4DE1-9FFA-579CB28653FF}" srcOrd="0" destOrd="0" presId="urn:microsoft.com/office/officeart/2005/8/layout/hChevron3"/>
    <dgm:cxn modelId="{A66FBF3A-4377-47B0-9E6F-B61EB353D8D0}" srcId="{8F7AA022-63CE-45D3-AC55-CA56E3FD37EE}" destId="{ED58E4C3-1D8F-4494-A9BA-E4E2E67EAB7B}" srcOrd="0" destOrd="0" parTransId="{4827F34D-896F-4B8D-86CE-0DEB46ECD1FF}" sibTransId="{2EED9B4A-EB9D-424E-91D5-C0B5DF8272B0}"/>
    <dgm:cxn modelId="{ED411870-B8F5-434A-AE9E-BB4D29615D91}" type="presOf" srcId="{AC62F47E-F494-41ED-9CE4-55404707223A}" destId="{8DB6ABCA-B718-4AD3-824D-15FF8F841D33}" srcOrd="0" destOrd="0" presId="urn:microsoft.com/office/officeart/2005/8/layout/hChevron3"/>
    <dgm:cxn modelId="{E2075752-F83A-444B-8E57-D8777CAF1B35}" srcId="{8F7AA022-63CE-45D3-AC55-CA56E3FD37EE}" destId="{34988A1A-2A42-4B5F-9B7D-62D6501F004E}" srcOrd="2" destOrd="0" parTransId="{571D45F5-0D0D-4908-A641-D493B7897154}" sibTransId="{D385109F-60BD-42FC-949C-CECC03C4BC1B}"/>
    <dgm:cxn modelId="{FC46F7C0-357C-4BE1-BFFF-EBB3293411F5}" type="presOf" srcId="{8F7AA022-63CE-45D3-AC55-CA56E3FD37EE}" destId="{29FEF189-132B-4BEB-9D44-179B609EEC62}" srcOrd="0" destOrd="0" presId="urn:microsoft.com/office/officeart/2005/8/layout/hChevron3"/>
    <dgm:cxn modelId="{ED32AFC4-0C7E-4883-AF98-2123FC5BEB11}" type="presOf" srcId="{34988A1A-2A42-4B5F-9B7D-62D6501F004E}" destId="{22373C84-CE9F-4B9A-9380-385E8B5495B3}" srcOrd="0" destOrd="0" presId="urn:microsoft.com/office/officeart/2005/8/layout/hChevron3"/>
    <dgm:cxn modelId="{29F876FA-4A0E-4182-8BEC-5F5688F18CA3}" type="presParOf" srcId="{29FEF189-132B-4BEB-9D44-179B609EEC62}" destId="{10EFF8A7-B37F-4DE1-9FFA-579CB28653FF}" srcOrd="0" destOrd="0" presId="urn:microsoft.com/office/officeart/2005/8/layout/hChevron3"/>
    <dgm:cxn modelId="{CA692E8B-F927-4E34-B0BB-6D498D0E5C8B}" type="presParOf" srcId="{29FEF189-132B-4BEB-9D44-179B609EEC62}" destId="{BCA6AF38-03CE-483D-811E-D517BEFAFFA3}" srcOrd="1" destOrd="0" presId="urn:microsoft.com/office/officeart/2005/8/layout/hChevron3"/>
    <dgm:cxn modelId="{B7497258-ABEB-4F5A-AC6C-4EFF621066BF}" type="presParOf" srcId="{29FEF189-132B-4BEB-9D44-179B609EEC62}" destId="{8DB6ABCA-B718-4AD3-824D-15FF8F841D33}" srcOrd="2" destOrd="0" presId="urn:microsoft.com/office/officeart/2005/8/layout/hChevron3"/>
    <dgm:cxn modelId="{07444028-1691-4E31-93D7-A770CEC83D56}" type="presParOf" srcId="{29FEF189-132B-4BEB-9D44-179B609EEC62}" destId="{A1B6BEA5-23EC-4F67-814C-C97B09D41ADA}" srcOrd="3" destOrd="0" presId="urn:microsoft.com/office/officeart/2005/8/layout/hChevron3"/>
    <dgm:cxn modelId="{BA4A6D6C-C641-4099-91A5-BD6B10420E58}" type="presParOf" srcId="{29FEF189-132B-4BEB-9D44-179B609EEC62}" destId="{22373C84-CE9F-4B9A-9380-385E8B5495B3}"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EFF8A7-B37F-4DE1-9FFA-579CB28653FF}">
      <dsp:nvSpPr>
        <dsp:cNvPr id="0" name=""/>
        <dsp:cNvSpPr/>
      </dsp:nvSpPr>
      <dsp:spPr>
        <a:xfrm>
          <a:off x="2690" y="2011099"/>
          <a:ext cx="2352262" cy="940905"/>
        </a:xfrm>
        <a:prstGeom prst="homePlate">
          <a:avLst/>
        </a:prstGeom>
        <a:solidFill>
          <a:srgbClr val="65A3A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2004" rIns="16002" bIns="32004" numCol="1" spcCol="1270" anchor="ctr" anchorCtr="0">
          <a:noAutofit/>
        </a:bodyPr>
        <a:lstStyle/>
        <a:p>
          <a:pPr marL="0" lvl="0" indent="0" algn="ctr" defTabSz="533400">
            <a:lnSpc>
              <a:spcPct val="90000"/>
            </a:lnSpc>
            <a:spcBef>
              <a:spcPct val="0"/>
            </a:spcBef>
            <a:spcAft>
              <a:spcPct val="35000"/>
            </a:spcAft>
            <a:buNone/>
          </a:pPr>
          <a:r>
            <a:rPr lang="fr-FR" sz="1200" kern="1200" dirty="0">
              <a:latin typeface="Candara" panose="020E0502030303020204" pitchFamily="34" charset="0"/>
            </a:rPr>
            <a:t>Recueil des besoins auprès de l’ensemble des participants (et non un </a:t>
          </a:r>
          <a:r>
            <a:rPr lang="fr-FR" sz="1200" kern="1200" dirty="0" err="1">
              <a:latin typeface="Candara" panose="020E0502030303020204" pitchFamily="34" charset="0"/>
            </a:rPr>
            <a:t>échantilllonage</a:t>
          </a:r>
          <a:r>
            <a:rPr lang="fr-FR" sz="1200" kern="1200" dirty="0">
              <a:latin typeface="Candara" panose="020E0502030303020204" pitchFamily="34" charset="0"/>
            </a:rPr>
            <a:t>)</a:t>
          </a:r>
        </a:p>
      </dsp:txBody>
      <dsp:txXfrm>
        <a:off x="2690" y="2011099"/>
        <a:ext cx="2117036" cy="940905"/>
      </dsp:txXfrm>
    </dsp:sp>
    <dsp:sp modelId="{8DB6ABCA-B718-4AD3-824D-15FF8F841D33}">
      <dsp:nvSpPr>
        <dsp:cNvPr id="0" name=""/>
        <dsp:cNvSpPr/>
      </dsp:nvSpPr>
      <dsp:spPr>
        <a:xfrm>
          <a:off x="1884500" y="2011099"/>
          <a:ext cx="2352262" cy="940905"/>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fr-FR" sz="1200" kern="1200" dirty="0">
              <a:latin typeface="Candara" panose="020E0502030303020204" pitchFamily="34" charset="0"/>
            </a:rPr>
            <a:t>80% pratique 20% théorique</a:t>
          </a:r>
        </a:p>
      </dsp:txBody>
      <dsp:txXfrm>
        <a:off x="2354953" y="2011099"/>
        <a:ext cx="1411357" cy="940905"/>
      </dsp:txXfrm>
    </dsp:sp>
    <dsp:sp modelId="{22373C84-CE9F-4B9A-9380-385E8B5495B3}">
      <dsp:nvSpPr>
        <dsp:cNvPr id="0" name=""/>
        <dsp:cNvSpPr/>
      </dsp:nvSpPr>
      <dsp:spPr>
        <a:xfrm>
          <a:off x="3766310" y="2011099"/>
          <a:ext cx="2352262" cy="940905"/>
        </a:xfrm>
        <a:prstGeom prst="chevron">
          <a:avLst/>
        </a:prstGeom>
        <a:solidFill>
          <a:srgbClr val="95B6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fr-FR" sz="1200" kern="1200" dirty="0">
              <a:latin typeface="Candara" panose="020E0502030303020204" pitchFamily="34" charset="0"/>
            </a:rPr>
            <a:t>Formats simples et ludiques</a:t>
          </a:r>
        </a:p>
      </dsp:txBody>
      <dsp:txXfrm>
        <a:off x="4236763" y="2011099"/>
        <a:ext cx="1411357" cy="940905"/>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182" cy="497197"/>
          </a:xfrm>
          <a:prstGeom prst="rect">
            <a:avLst/>
          </a:prstGeom>
        </p:spPr>
        <p:txBody>
          <a:bodyPr vert="horz" lIns="90452" tIns="45226" rIns="90452" bIns="45226" rtlCol="0"/>
          <a:lstStyle>
            <a:lvl1pPr algn="l">
              <a:defRPr sz="1200"/>
            </a:lvl1pPr>
          </a:lstStyle>
          <a:p>
            <a:endParaRPr lang="fr-FR"/>
          </a:p>
        </p:txBody>
      </p:sp>
      <p:sp>
        <p:nvSpPr>
          <p:cNvPr id="3" name="Espace réservé de la date 2"/>
          <p:cNvSpPr>
            <a:spLocks noGrp="1"/>
          </p:cNvSpPr>
          <p:nvPr>
            <p:ph type="dt" idx="1"/>
          </p:nvPr>
        </p:nvSpPr>
        <p:spPr>
          <a:xfrm>
            <a:off x="3849927" y="0"/>
            <a:ext cx="2946182" cy="497197"/>
          </a:xfrm>
          <a:prstGeom prst="rect">
            <a:avLst/>
          </a:prstGeom>
        </p:spPr>
        <p:txBody>
          <a:bodyPr vert="horz" lIns="90452" tIns="45226" rIns="90452" bIns="45226" rtlCol="0"/>
          <a:lstStyle>
            <a:lvl1pPr algn="r">
              <a:defRPr sz="1200"/>
            </a:lvl1pPr>
          </a:lstStyle>
          <a:p>
            <a:fld id="{F9BE1A36-095B-427B-B460-9D23D03BB13D}" type="datetimeFigureOut">
              <a:rPr lang="fr-FR" smtClean="0"/>
              <a:t>01/12/2025</a:t>
            </a:fld>
            <a:endParaRPr lang="fr-FR"/>
          </a:p>
        </p:txBody>
      </p:sp>
      <p:sp>
        <p:nvSpPr>
          <p:cNvPr id="4" name="Espace réservé de l'image des diapositives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0452" tIns="45226" rIns="90452" bIns="45226" rtlCol="0" anchor="ctr"/>
          <a:lstStyle/>
          <a:p>
            <a:endParaRPr lang="fr-FR"/>
          </a:p>
        </p:txBody>
      </p:sp>
      <p:sp>
        <p:nvSpPr>
          <p:cNvPr id="5" name="Espace réservé des commentaires 4"/>
          <p:cNvSpPr>
            <a:spLocks noGrp="1"/>
          </p:cNvSpPr>
          <p:nvPr>
            <p:ph type="body" sz="quarter" idx="3"/>
          </p:nvPr>
        </p:nvSpPr>
        <p:spPr>
          <a:xfrm>
            <a:off x="679768" y="4776870"/>
            <a:ext cx="5438140" cy="3908348"/>
          </a:xfrm>
          <a:prstGeom prst="rect">
            <a:avLst/>
          </a:prstGeom>
        </p:spPr>
        <p:txBody>
          <a:bodyPr vert="horz" lIns="90452" tIns="45226" rIns="90452" bIns="45226"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441"/>
            <a:ext cx="2946182" cy="497197"/>
          </a:xfrm>
          <a:prstGeom prst="rect">
            <a:avLst/>
          </a:prstGeom>
        </p:spPr>
        <p:txBody>
          <a:bodyPr vert="horz" lIns="90452" tIns="45226" rIns="90452" bIns="45226"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927" y="9429441"/>
            <a:ext cx="2946182" cy="497197"/>
          </a:xfrm>
          <a:prstGeom prst="rect">
            <a:avLst/>
          </a:prstGeom>
        </p:spPr>
        <p:txBody>
          <a:bodyPr vert="horz" lIns="90452" tIns="45226" rIns="90452" bIns="45226" rtlCol="0" anchor="b"/>
          <a:lstStyle>
            <a:lvl1pPr algn="r">
              <a:defRPr sz="1200"/>
            </a:lvl1pPr>
          </a:lstStyle>
          <a:p>
            <a:fld id="{D9BB6A70-DCB6-4B44-AFA4-43600A992E5B}" type="slidenum">
              <a:rPr lang="fr-FR" smtClean="0"/>
              <a:t>‹#›</a:t>
            </a:fld>
            <a:endParaRPr lang="fr-FR"/>
          </a:p>
        </p:txBody>
      </p:sp>
    </p:spTree>
    <p:extLst>
      <p:ext uri="{BB962C8B-B14F-4D97-AF65-F5344CB8AC3E}">
        <p14:creationId xmlns:p14="http://schemas.microsoft.com/office/powerpoint/2010/main" val="311585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1</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35376-BC38-3F6F-AC97-E1C9EF7AF94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C6666CD-6CAF-8B92-541A-5EE19E9C17DF}"/>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3C878132-3BB0-6DA4-EF42-4AFB25C8AF9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FECC69C-7DBB-B62B-2B0B-4BF2164AC46B}"/>
              </a:ext>
            </a:extLst>
          </p:cNvPr>
          <p:cNvSpPr>
            <a:spLocks noGrp="1"/>
          </p:cNvSpPr>
          <p:nvPr>
            <p:ph type="sldNum" sz="quarter" idx="10"/>
          </p:nvPr>
        </p:nvSpPr>
        <p:spPr/>
        <p:txBody>
          <a:bodyPr/>
          <a:lstStyle/>
          <a:p>
            <a:fld id="{D9BB6A70-DCB6-4B44-AFA4-43600A992E5B}" type="slidenum">
              <a:rPr lang="fr-FR" smtClean="0"/>
              <a:t>10</a:t>
            </a:fld>
            <a:endParaRPr lang="fr-FR"/>
          </a:p>
        </p:txBody>
      </p:sp>
    </p:spTree>
    <p:extLst>
      <p:ext uri="{BB962C8B-B14F-4D97-AF65-F5344CB8AC3E}">
        <p14:creationId xmlns:p14="http://schemas.microsoft.com/office/powerpoint/2010/main" val="1295791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11</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12</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13</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8F217-1105-D0F0-80AB-C759231E100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19C10E2-5A3F-48EB-75EF-5E39D60E7E3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2F6CFC0D-1E7E-19FF-9DC9-D47A0A96DA4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7CB4F95-75D7-3835-D7EF-79A779117AFF}"/>
              </a:ext>
            </a:extLst>
          </p:cNvPr>
          <p:cNvSpPr>
            <a:spLocks noGrp="1"/>
          </p:cNvSpPr>
          <p:nvPr>
            <p:ph type="sldNum" sz="quarter" idx="10"/>
          </p:nvPr>
        </p:nvSpPr>
        <p:spPr/>
        <p:txBody>
          <a:bodyPr/>
          <a:lstStyle/>
          <a:p>
            <a:fld id="{D9BB6A70-DCB6-4B44-AFA4-43600A992E5B}" type="slidenum">
              <a:rPr lang="fr-FR" smtClean="0"/>
              <a:t>14</a:t>
            </a:fld>
            <a:endParaRPr lang="fr-FR"/>
          </a:p>
        </p:txBody>
      </p:sp>
    </p:spTree>
    <p:extLst>
      <p:ext uri="{BB962C8B-B14F-4D97-AF65-F5344CB8AC3E}">
        <p14:creationId xmlns:p14="http://schemas.microsoft.com/office/powerpoint/2010/main" val="17212915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15</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16</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17</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0F5DF-02BD-78D8-3AD4-949A1FF0452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7EC3CED-2426-8850-E996-276BCD7D803A}"/>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DA03EE28-1955-B68A-1E55-40E81AFA377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AD5A8AA-43BF-C5E1-D4A9-FCE4E267E1B7}"/>
              </a:ext>
            </a:extLst>
          </p:cNvPr>
          <p:cNvSpPr>
            <a:spLocks noGrp="1"/>
          </p:cNvSpPr>
          <p:nvPr>
            <p:ph type="sldNum" sz="quarter" idx="10"/>
          </p:nvPr>
        </p:nvSpPr>
        <p:spPr/>
        <p:txBody>
          <a:bodyPr/>
          <a:lstStyle/>
          <a:p>
            <a:fld id="{D9BB6A70-DCB6-4B44-AFA4-43600A992E5B}" type="slidenum">
              <a:rPr lang="fr-FR" smtClean="0"/>
              <a:t>18</a:t>
            </a:fld>
            <a:endParaRPr lang="fr-FR"/>
          </a:p>
        </p:txBody>
      </p:sp>
    </p:spTree>
    <p:extLst>
      <p:ext uri="{BB962C8B-B14F-4D97-AF65-F5344CB8AC3E}">
        <p14:creationId xmlns:p14="http://schemas.microsoft.com/office/powerpoint/2010/main" val="3640689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7CAAE-4C47-E95F-B620-FEAD4726180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530468B-7F0B-141F-A13A-2945E3BF33BB}"/>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30FD9B5C-54E0-2EEA-AFEE-6CB8E851222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5FC3361-85A2-64CD-7280-2C5E7E00851A}"/>
              </a:ext>
            </a:extLst>
          </p:cNvPr>
          <p:cNvSpPr>
            <a:spLocks noGrp="1"/>
          </p:cNvSpPr>
          <p:nvPr>
            <p:ph type="sldNum" sz="quarter" idx="10"/>
          </p:nvPr>
        </p:nvSpPr>
        <p:spPr/>
        <p:txBody>
          <a:bodyPr/>
          <a:lstStyle/>
          <a:p>
            <a:fld id="{D9BB6A70-DCB6-4B44-AFA4-43600A992E5B}" type="slidenum">
              <a:rPr lang="fr-FR" smtClean="0"/>
              <a:t>2</a:t>
            </a:fld>
            <a:endParaRPr lang="fr-FR"/>
          </a:p>
        </p:txBody>
      </p:sp>
    </p:spTree>
    <p:extLst>
      <p:ext uri="{BB962C8B-B14F-4D97-AF65-F5344CB8AC3E}">
        <p14:creationId xmlns:p14="http://schemas.microsoft.com/office/powerpoint/2010/main" val="43143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7BE47-82FE-7D5A-3406-8B6FEBCCC9B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9090F28-ECD6-A375-8D66-352DC0344AAB}"/>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D4BEE338-C9BC-36A0-BF9B-7581BE2F5A6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60173AE-6D73-55D2-341B-4F751901C0D2}"/>
              </a:ext>
            </a:extLst>
          </p:cNvPr>
          <p:cNvSpPr>
            <a:spLocks noGrp="1"/>
          </p:cNvSpPr>
          <p:nvPr>
            <p:ph type="sldNum" sz="quarter" idx="10"/>
          </p:nvPr>
        </p:nvSpPr>
        <p:spPr/>
        <p:txBody>
          <a:bodyPr/>
          <a:lstStyle/>
          <a:p>
            <a:fld id="{D9BB6A70-DCB6-4B44-AFA4-43600A992E5B}" type="slidenum">
              <a:rPr lang="fr-FR" smtClean="0"/>
              <a:t>3</a:t>
            </a:fld>
            <a:endParaRPr lang="fr-FR"/>
          </a:p>
        </p:txBody>
      </p:sp>
    </p:spTree>
    <p:extLst>
      <p:ext uri="{BB962C8B-B14F-4D97-AF65-F5344CB8AC3E}">
        <p14:creationId xmlns:p14="http://schemas.microsoft.com/office/powerpoint/2010/main" val="1358457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7C1C0-2846-95F4-23FA-AAE9FC28052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19DEA87-F548-94E6-DEC3-EE34F2269AE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8BA23DF1-853A-863B-4C55-CB74D31EAE8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C16136E-4853-C8F9-1844-386915170363}"/>
              </a:ext>
            </a:extLst>
          </p:cNvPr>
          <p:cNvSpPr>
            <a:spLocks noGrp="1"/>
          </p:cNvSpPr>
          <p:nvPr>
            <p:ph type="sldNum" sz="quarter" idx="10"/>
          </p:nvPr>
        </p:nvSpPr>
        <p:spPr/>
        <p:txBody>
          <a:bodyPr/>
          <a:lstStyle/>
          <a:p>
            <a:fld id="{D9BB6A70-DCB6-4B44-AFA4-43600A992E5B}" type="slidenum">
              <a:rPr lang="fr-FR" smtClean="0"/>
              <a:t>4</a:t>
            </a:fld>
            <a:endParaRPr lang="fr-FR"/>
          </a:p>
        </p:txBody>
      </p:sp>
    </p:spTree>
    <p:extLst>
      <p:ext uri="{BB962C8B-B14F-4D97-AF65-F5344CB8AC3E}">
        <p14:creationId xmlns:p14="http://schemas.microsoft.com/office/powerpoint/2010/main" val="747357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5</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6</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7</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8</a:t>
            </a:fld>
            <a:endParaRPr lang="fr-FR"/>
          </a:p>
        </p:txBody>
      </p:sp>
    </p:spTree>
    <p:extLst>
      <p:ext uri="{BB962C8B-B14F-4D97-AF65-F5344CB8AC3E}">
        <p14:creationId xmlns:p14="http://schemas.microsoft.com/office/powerpoint/2010/main" val="1459296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BB6A70-DCB6-4B44-AFA4-43600A992E5B}" type="slidenum">
              <a:rPr lang="fr-FR" smtClean="0"/>
              <a:t>9</a:t>
            </a:fld>
            <a:endParaRPr lang="fr-FR"/>
          </a:p>
        </p:txBody>
      </p:sp>
    </p:spTree>
    <p:extLst>
      <p:ext uri="{BB962C8B-B14F-4D97-AF65-F5344CB8AC3E}">
        <p14:creationId xmlns:p14="http://schemas.microsoft.com/office/powerpoint/2010/main" val="1459296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B0C3A10-A1D9-4508-AA7D-3E11937EB40F}" type="datetimeFigureOut">
              <a:rPr lang="fr-FR" smtClean="0"/>
              <a:t>01/12/2025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3169431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B0C3A10-A1D9-4508-AA7D-3E11937EB40F}" type="datetimeFigureOut">
              <a:rPr lang="fr-FR" smtClean="0"/>
              <a:t>01/12/2025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2577459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B0C3A10-A1D9-4508-AA7D-3E11937EB40F}" type="datetimeFigureOut">
              <a:rPr lang="fr-FR" smtClean="0"/>
              <a:t>01/12/2025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3446589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B0C3A10-A1D9-4508-AA7D-3E11937EB40F}" type="datetimeFigureOut">
              <a:rPr lang="fr-FR" smtClean="0"/>
              <a:t>01/12/2025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545154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B0C3A10-A1D9-4508-AA7D-3E11937EB40F}" type="datetimeFigureOut">
              <a:rPr lang="fr-FR" smtClean="0"/>
              <a:t>01/12/2025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3646872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B0C3A10-A1D9-4508-AA7D-3E11937EB40F}" type="datetimeFigureOut">
              <a:rPr lang="fr-FR" smtClean="0"/>
              <a:t>01/12/2025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2686414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B0C3A10-A1D9-4508-AA7D-3E11937EB40F}" type="datetimeFigureOut">
              <a:rPr lang="fr-FR" smtClean="0"/>
              <a:t>01/12/2025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1661831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B0C3A10-A1D9-4508-AA7D-3E11937EB40F}" type="datetimeFigureOut">
              <a:rPr lang="fr-FR" smtClean="0"/>
              <a:t>01/12/2025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1099085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0C3A10-A1D9-4508-AA7D-3E11937EB40F}" type="datetimeFigureOut">
              <a:rPr lang="fr-FR" smtClean="0"/>
              <a:t>01/12/2025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197727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Modifiez les styles du texte du masque</a:t>
            </a:r>
          </a:p>
        </p:txBody>
      </p:sp>
      <p:sp>
        <p:nvSpPr>
          <p:cNvPr id="5" name="Date Placeholder 4"/>
          <p:cNvSpPr>
            <a:spLocks noGrp="1"/>
          </p:cNvSpPr>
          <p:nvPr>
            <p:ph type="dt" sz="half" idx="10"/>
          </p:nvPr>
        </p:nvSpPr>
        <p:spPr/>
        <p:txBody>
          <a:bodyPr/>
          <a:lstStyle/>
          <a:p>
            <a:fld id="{2B0C3A10-A1D9-4508-AA7D-3E11937EB40F}" type="datetimeFigureOut">
              <a:rPr lang="fr-FR" smtClean="0"/>
              <a:t>01/12/2025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3487698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Modifiez les styles du texte du masque</a:t>
            </a:r>
          </a:p>
        </p:txBody>
      </p:sp>
      <p:sp>
        <p:nvSpPr>
          <p:cNvPr id="5" name="Date Placeholder 4"/>
          <p:cNvSpPr>
            <a:spLocks noGrp="1"/>
          </p:cNvSpPr>
          <p:nvPr>
            <p:ph type="dt" sz="half" idx="10"/>
          </p:nvPr>
        </p:nvSpPr>
        <p:spPr/>
        <p:txBody>
          <a:bodyPr/>
          <a:lstStyle/>
          <a:p>
            <a:fld id="{2B0C3A10-A1D9-4508-AA7D-3E11937EB40F}" type="datetimeFigureOut">
              <a:rPr lang="fr-FR" smtClean="0"/>
              <a:t>01/12/2025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111CA4B-0D0C-40AB-91A2-BF58D0DD0468}" type="slidenum">
              <a:rPr lang="fr-FR" smtClean="0"/>
              <a:t>‹#›</a:t>
            </a:fld>
            <a:endParaRPr lang="fr-FR"/>
          </a:p>
        </p:txBody>
      </p:sp>
    </p:spTree>
    <p:extLst>
      <p:ext uri="{BB962C8B-B14F-4D97-AF65-F5344CB8AC3E}">
        <p14:creationId xmlns:p14="http://schemas.microsoft.com/office/powerpoint/2010/main" val="1435953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B0C3A10-A1D9-4508-AA7D-3E11937EB40F}" type="datetimeFigureOut">
              <a:rPr lang="fr-FR" smtClean="0"/>
              <a:t>01/12/2025</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111CA4B-0D0C-40AB-91A2-BF58D0DD0468}" type="slidenum">
              <a:rPr lang="fr-FR" smtClean="0"/>
              <a:t>‹#›</a:t>
            </a:fld>
            <a:endParaRPr lang="fr-FR"/>
          </a:p>
        </p:txBody>
      </p:sp>
    </p:spTree>
    <p:extLst>
      <p:ext uri="{BB962C8B-B14F-4D97-AF65-F5344CB8AC3E}">
        <p14:creationId xmlns:p14="http://schemas.microsoft.com/office/powerpoint/2010/main" val="15289709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mailto:contact@clairepriquetconseils.com"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hyperlink" Target="http://www.linkedin.com/in/claire-priquet-114a951a" TargetMode="External"/><Relationship Id="rId4" Type="http://schemas.openxmlformats.org/officeDocument/2006/relationships/hyperlink" Target="http://www.clairepriquetconseils.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7.png"/><Relationship Id="rId4" Type="http://schemas.openxmlformats.org/officeDocument/2006/relationships/diagramLayout" Target="../diagrams/layout1.xml"/><Relationship Id="rId9"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3120892"/>
            <a:ext cx="6858000" cy="2734740"/>
          </a:xfrm>
          <a:prstGeom prst="rect">
            <a:avLst/>
          </a:prstGeom>
          <a:solidFill>
            <a:srgbClr val="65A3A9">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latin typeface="Leelawadee UI Semilight" panose="020B0402040204020203" pitchFamily="34" charset="-34"/>
                <a:cs typeface="Leelawadee UI Semilight" panose="020B0402040204020203" pitchFamily="34" charset="-34"/>
              </a:rPr>
              <a:t>	</a:t>
            </a:r>
          </a:p>
        </p:txBody>
      </p:sp>
      <p:sp>
        <p:nvSpPr>
          <p:cNvPr id="20" name="ZoneTexte 34">
            <a:extLst>
              <a:ext uri="{FF2B5EF4-FFF2-40B4-BE49-F238E27FC236}">
                <a16:creationId xmlns:a16="http://schemas.microsoft.com/office/drawing/2014/main" id="{FE37BD56-E1C5-4388-A380-A70B39778C7D}"/>
              </a:ext>
            </a:extLst>
          </p:cNvPr>
          <p:cNvSpPr txBox="1"/>
          <p:nvPr/>
        </p:nvSpPr>
        <p:spPr>
          <a:xfrm>
            <a:off x="2075802" y="966407"/>
            <a:ext cx="4782197" cy="554572"/>
          </a:xfrm>
          <a:prstGeom prst="rect">
            <a:avLst/>
          </a:prstGeom>
          <a:noFill/>
        </p:spPr>
        <p:txBody>
          <a:bodyPr wrap="square" rtlCol="0">
            <a:noAutofit/>
          </a:bodyPr>
          <a:lstStyle/>
          <a:p>
            <a:pPr>
              <a:lnSpc>
                <a:spcPct val="107000"/>
              </a:lnSpc>
              <a:spcAft>
                <a:spcPts val="800"/>
              </a:spcAft>
            </a:pPr>
            <a:r>
              <a:rPr lang="fr-FR" sz="28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a:grpSpLocks noChangeAspect="1"/>
          </p:cNvGrpSpPr>
          <p:nvPr/>
        </p:nvGrpSpPr>
        <p:grpSpPr>
          <a:xfrm>
            <a:off x="378348" y="756217"/>
            <a:ext cx="1305556" cy="1302508"/>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2603342" y="1765195"/>
            <a:ext cx="3350011" cy="439385"/>
          </a:xfrm>
          <a:prstGeom prst="rect">
            <a:avLst/>
          </a:prstGeom>
          <a:noFill/>
        </p:spPr>
        <p:txBody>
          <a:bodyPr wrap="square" rtlCol="0">
            <a:noAutofit/>
          </a:bodyPr>
          <a:lstStyle/>
          <a:p>
            <a:pPr>
              <a:lnSpc>
                <a:spcPct val="107000"/>
              </a:lnSpc>
              <a:spcAft>
                <a:spcPts val="800"/>
              </a:spcAft>
            </a:pPr>
            <a:r>
              <a:rPr lang="fr-FR" sz="16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1600" kern="1200" dirty="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16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2258683" y="1612863"/>
            <a:ext cx="3694670" cy="0"/>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D840979-E09D-A8FA-736A-FCBAD0FBD6B7}"/>
              </a:ext>
            </a:extLst>
          </p:cNvPr>
          <p:cNvSpPr txBox="1"/>
          <p:nvPr/>
        </p:nvSpPr>
        <p:spPr>
          <a:xfrm>
            <a:off x="834081" y="4022236"/>
            <a:ext cx="5189838" cy="584775"/>
          </a:xfrm>
          <a:prstGeom prst="rect">
            <a:avLst/>
          </a:prstGeom>
          <a:noFill/>
        </p:spPr>
        <p:txBody>
          <a:bodyPr wrap="square" rtlCol="0">
            <a:spAutoFit/>
          </a:bodyPr>
          <a:lstStyle/>
          <a:p>
            <a:pPr algn="ctr"/>
            <a:r>
              <a:rPr lang="fr-FR" sz="3200" dirty="0">
                <a:solidFill>
                  <a:schemeClr val="bg1"/>
                </a:solidFill>
              </a:rPr>
              <a:t>Catalogue de formations</a:t>
            </a:r>
          </a:p>
        </p:txBody>
      </p:sp>
      <p:pic>
        <p:nvPicPr>
          <p:cNvPr id="11" name="Picture 2" descr="Médecin et infirmière discutant d'un rapport en descendant les escaliers">
            <a:extLst>
              <a:ext uri="{FF2B5EF4-FFF2-40B4-BE49-F238E27FC236}">
                <a16:creationId xmlns:a16="http://schemas.microsoft.com/office/drawing/2014/main" id="{2021412F-1C22-CC3F-3A7A-EEE7107266A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5883" t="16163" r="10833" b="11209"/>
          <a:stretch>
            <a:fillRect/>
          </a:stretch>
        </p:blipFill>
        <p:spPr bwMode="auto">
          <a:xfrm>
            <a:off x="4668250" y="6152927"/>
            <a:ext cx="2084717" cy="359169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Photo gens d'affaires multiethniques travaillant ensemble au bureau vue de dessus des gens d'affaires en tenues de soirée assis à la table et discutant de quelque chose">
            <a:extLst>
              <a:ext uri="{FF2B5EF4-FFF2-40B4-BE49-F238E27FC236}">
                <a16:creationId xmlns:a16="http://schemas.microsoft.com/office/drawing/2014/main" id="{C6C88237-6D94-9BCD-2D1A-E5069290EF3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2959" t="-6313" r="49116" b="6313"/>
          <a:stretch>
            <a:fillRect/>
          </a:stretch>
        </p:blipFill>
        <p:spPr bwMode="auto">
          <a:xfrm>
            <a:off x="2442423" y="5927029"/>
            <a:ext cx="1901238" cy="3817594"/>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88BF4986-31B4-1574-9984-AD7EDFA4E9B8}"/>
              </a:ext>
            </a:extLst>
          </p:cNvPr>
          <p:cNvPicPr>
            <a:picLocks noChangeAspect="1"/>
          </p:cNvPicPr>
          <p:nvPr/>
        </p:nvPicPr>
        <p:blipFill>
          <a:blip r:embed="rId5" cstate="print">
            <a:extLst>
              <a:ext uri="{28A0092B-C50C-407E-A947-70E740481C1C}">
                <a14:useLocalDpi xmlns:a14="http://schemas.microsoft.com/office/drawing/2010/main" val="0"/>
              </a:ext>
            </a:extLst>
          </a:blip>
          <a:srcRect l="27590" t="17841" r="-396" b="5076"/>
          <a:stretch>
            <a:fillRect/>
          </a:stretch>
        </p:blipFill>
        <p:spPr>
          <a:xfrm>
            <a:off x="174564" y="6152927"/>
            <a:ext cx="1901238" cy="3591696"/>
          </a:xfrm>
          <a:prstGeom prst="rect">
            <a:avLst/>
          </a:prstGeom>
        </p:spPr>
      </p:pic>
    </p:spTree>
    <p:extLst>
      <p:ext uri="{BB962C8B-B14F-4D97-AF65-F5344CB8AC3E}">
        <p14:creationId xmlns:p14="http://schemas.microsoft.com/office/powerpoint/2010/main" val="2344897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60DD-E0A0-261C-4067-D7ECD0765C9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5C62D68-5C4F-4F8F-9EC5-5BAFA6D523F8}"/>
              </a:ext>
            </a:extLst>
          </p:cNvPr>
          <p:cNvSpPr/>
          <p:nvPr/>
        </p:nvSpPr>
        <p:spPr>
          <a:xfrm>
            <a:off x="-2" y="3782860"/>
            <a:ext cx="6858000" cy="5133584"/>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dirty="0">
              <a:latin typeface="Leelawadee UI Semilight" panose="020B0402040204020203" pitchFamily="34" charset="-34"/>
              <a:cs typeface="Leelawadee UI Semilight" panose="020B0402040204020203" pitchFamily="34" charset="-34"/>
            </a:endParaRPr>
          </a:p>
        </p:txBody>
      </p:sp>
      <p:sp>
        <p:nvSpPr>
          <p:cNvPr id="7" name="TextBox 6">
            <a:extLst>
              <a:ext uri="{FF2B5EF4-FFF2-40B4-BE49-F238E27FC236}">
                <a16:creationId xmlns:a16="http://schemas.microsoft.com/office/drawing/2014/main" id="{24F94011-CA56-8088-B32D-DFC27E9D76F9}"/>
              </a:ext>
            </a:extLst>
          </p:cNvPr>
          <p:cNvSpPr txBox="1"/>
          <p:nvPr/>
        </p:nvSpPr>
        <p:spPr>
          <a:xfrm>
            <a:off x="138226" y="4405418"/>
            <a:ext cx="6713951" cy="1500667"/>
          </a:xfrm>
          <a:prstGeom prst="rect">
            <a:avLst/>
          </a:prstGeom>
          <a:noFill/>
        </p:spPr>
        <p:txBody>
          <a:bodyPr wrap="square">
            <a:spAutoFit/>
          </a:bodyPr>
          <a:lstStyle/>
          <a:p>
            <a:pPr algn="ctr">
              <a:lnSpc>
                <a:spcPct val="200000"/>
              </a:lnSpc>
            </a:pPr>
            <a:r>
              <a:rPr lang="fr-FR" sz="1600" dirty="0">
                <a:solidFill>
                  <a:schemeClr val="bg1"/>
                </a:solidFill>
                <a:latin typeface="Candara" panose="020E0502030303020204" pitchFamily="34" charset="0"/>
              </a:rPr>
              <a:t>Repérer et accompagner les salariés en difficulté</a:t>
            </a:r>
          </a:p>
          <a:p>
            <a:pPr algn="ctr">
              <a:lnSpc>
                <a:spcPct val="200000"/>
              </a:lnSpc>
            </a:pPr>
            <a:r>
              <a:rPr lang="fr-FR" sz="1600" dirty="0">
                <a:solidFill>
                  <a:schemeClr val="bg1"/>
                </a:solidFill>
                <a:latin typeface="Candara" panose="020E0502030303020204" pitchFamily="34" charset="0"/>
              </a:rPr>
              <a:t>Devenir référent Santé Mentale</a:t>
            </a:r>
          </a:p>
          <a:p>
            <a:pPr algn="ctr">
              <a:lnSpc>
                <a:spcPct val="200000"/>
              </a:lnSpc>
            </a:pPr>
            <a:r>
              <a:rPr lang="fr-FR" sz="1600" dirty="0">
                <a:solidFill>
                  <a:schemeClr val="bg1"/>
                </a:solidFill>
                <a:latin typeface="Candara" panose="020E0502030303020204" pitchFamily="34" charset="0"/>
              </a:rPr>
              <a:t>Mieux comprendre les troubles psychiques au travail</a:t>
            </a:r>
          </a:p>
        </p:txBody>
      </p:sp>
      <p:sp>
        <p:nvSpPr>
          <p:cNvPr id="8" name="TextBox 7">
            <a:extLst>
              <a:ext uri="{FF2B5EF4-FFF2-40B4-BE49-F238E27FC236}">
                <a16:creationId xmlns:a16="http://schemas.microsoft.com/office/drawing/2014/main" id="{EE9BA0BC-4864-052B-CA6E-C80C64C7878D}"/>
              </a:ext>
            </a:extLst>
          </p:cNvPr>
          <p:cNvSpPr txBox="1"/>
          <p:nvPr/>
        </p:nvSpPr>
        <p:spPr>
          <a:xfrm>
            <a:off x="660745" y="2045438"/>
            <a:ext cx="6713951" cy="523220"/>
          </a:xfrm>
          <a:prstGeom prst="rect">
            <a:avLst/>
          </a:prstGeom>
          <a:noFill/>
        </p:spPr>
        <p:txBody>
          <a:bodyPr wrap="square">
            <a:spAutoFit/>
          </a:bodyPr>
          <a:lstStyle/>
          <a:p>
            <a:r>
              <a:rPr lang="fr-FR" sz="2800" dirty="0">
                <a:solidFill>
                  <a:srgbClr val="A61E3E"/>
                </a:solidFill>
                <a:latin typeface="Candara" panose="020E0502030303020204" pitchFamily="34" charset="0"/>
              </a:rPr>
              <a:t>Favoriser la Santé mentale de tous</a:t>
            </a:r>
          </a:p>
        </p:txBody>
      </p:sp>
      <p:grpSp>
        <p:nvGrpSpPr>
          <p:cNvPr id="9" name="Groupe 20">
            <a:extLst>
              <a:ext uri="{FF2B5EF4-FFF2-40B4-BE49-F238E27FC236}">
                <a16:creationId xmlns:a16="http://schemas.microsoft.com/office/drawing/2014/main" id="{9547233A-1097-FE31-8CDF-1106B83545DB}"/>
              </a:ext>
            </a:extLst>
          </p:cNvPr>
          <p:cNvGrpSpPr/>
          <p:nvPr/>
        </p:nvGrpSpPr>
        <p:grpSpPr>
          <a:xfrm>
            <a:off x="2940484" y="878957"/>
            <a:ext cx="652778" cy="651254"/>
            <a:chOff x="0" y="27726"/>
            <a:chExt cx="469595" cy="460026"/>
          </a:xfrm>
        </p:grpSpPr>
        <p:grpSp>
          <p:nvGrpSpPr>
            <p:cNvPr id="10" name="Groupe 23">
              <a:extLst>
                <a:ext uri="{FF2B5EF4-FFF2-40B4-BE49-F238E27FC236}">
                  <a16:creationId xmlns:a16="http://schemas.microsoft.com/office/drawing/2014/main" id="{BD5C6284-1184-634A-FB8B-8C63EE7C53A7}"/>
                </a:ext>
              </a:extLst>
            </p:cNvPr>
            <p:cNvGrpSpPr/>
            <p:nvPr/>
          </p:nvGrpSpPr>
          <p:grpSpPr>
            <a:xfrm>
              <a:off x="0" y="27726"/>
              <a:ext cx="469595" cy="460026"/>
              <a:chOff x="0" y="27726"/>
              <a:chExt cx="811131" cy="771924"/>
            </a:xfrm>
            <a:solidFill>
              <a:srgbClr val="637D85">
                <a:alpha val="40000"/>
              </a:srgbClr>
            </a:solidFill>
          </p:grpSpPr>
          <p:sp>
            <p:nvSpPr>
              <p:cNvPr id="14" name="Ellipse 30">
                <a:extLst>
                  <a:ext uri="{FF2B5EF4-FFF2-40B4-BE49-F238E27FC236}">
                    <a16:creationId xmlns:a16="http://schemas.microsoft.com/office/drawing/2014/main" id="{DD096395-E391-7ADC-265B-7C0337913498}"/>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15" name="Ellipse 31">
                <a:extLst>
                  <a:ext uri="{FF2B5EF4-FFF2-40B4-BE49-F238E27FC236}">
                    <a16:creationId xmlns:a16="http://schemas.microsoft.com/office/drawing/2014/main" id="{0B705704-A3B8-481C-BE60-EA6B5FFAF63A}"/>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12" name="Ellipse 29">
              <a:extLst>
                <a:ext uri="{FF2B5EF4-FFF2-40B4-BE49-F238E27FC236}">
                  <a16:creationId xmlns:a16="http://schemas.microsoft.com/office/drawing/2014/main" id="{DD741535-ACDD-0111-DA8A-C7EC92014066}"/>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Tree>
    <p:extLst>
      <p:ext uri="{BB962C8B-B14F-4D97-AF65-F5344CB8AC3E}">
        <p14:creationId xmlns:p14="http://schemas.microsoft.com/office/powerpoint/2010/main" val="678016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488553"/>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05844" y="3862445"/>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809074"/>
            <a:ext cx="6858000" cy="591509"/>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accompagner les salariés en difficulté</a:t>
            </a:r>
          </a:p>
        </p:txBody>
      </p:sp>
      <p:sp>
        <p:nvSpPr>
          <p:cNvPr id="28" name="ZoneTexte 27"/>
          <p:cNvSpPr txBox="1"/>
          <p:nvPr/>
        </p:nvSpPr>
        <p:spPr>
          <a:xfrm>
            <a:off x="105844" y="5089217"/>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1840236"/>
            <a:ext cx="6549957" cy="1868129"/>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rPr>
              <a:t>A l’heure où 45% des salariés français se déclarent en </a:t>
            </a:r>
            <a:r>
              <a:rPr lang="fr-FR" sz="1200">
                <a:solidFill>
                  <a:schemeClr val="bg2">
                    <a:lumMod val="50000"/>
                  </a:schemeClr>
                </a:solidFill>
              </a:rPr>
              <a:t>détresse psychologique </a:t>
            </a:r>
            <a:r>
              <a:rPr lang="fr-FR" sz="1200" dirty="0">
                <a:solidFill>
                  <a:schemeClr val="bg2">
                    <a:lumMod val="50000"/>
                  </a:schemeClr>
                </a:solidFill>
              </a:rPr>
              <a:t>(</a:t>
            </a:r>
            <a:r>
              <a:rPr lang="fr-FR" sz="1200">
                <a:solidFill>
                  <a:schemeClr val="bg2">
                    <a:lumMod val="50000"/>
                  </a:schemeClr>
                </a:solidFill>
              </a:rPr>
              <a:t>Baromètre Empreinte Humaine 2025), </a:t>
            </a:r>
            <a:r>
              <a:rPr lang="fr-FR" sz="1200" dirty="0">
                <a:solidFill>
                  <a:schemeClr val="bg2">
                    <a:lumMod val="50000"/>
                  </a:schemeClr>
                </a:solidFill>
              </a:rPr>
              <a:t>les acteurs de la prévention ressentent la nécessité de se former sur les critères de difficultés psychologiques et les attitudes qui vont aider les salariés en souffrance. </a:t>
            </a:r>
          </a:p>
          <a:p>
            <a:pPr algn="just"/>
            <a:r>
              <a:rPr lang="fr-FR" sz="1200" dirty="0">
                <a:solidFill>
                  <a:schemeClr val="bg2">
                    <a:lumMod val="50000"/>
                  </a:schemeClr>
                </a:solidFill>
              </a:rPr>
              <a:t>La santé mentale est un enjeu crucial pour les entreprises, à la fois pour préserver le bien-être de leurs salariés et les aider à maintenir de bonnes relations de travail. Elle influence de plus en plus l’attractivité d’une structure et la fidélisation de ses collaborateurs. </a:t>
            </a:r>
          </a:p>
          <a:p>
            <a:pPr algn="just"/>
            <a:endParaRPr lang="fr-FR" sz="1200" dirty="0">
              <a:solidFill>
                <a:schemeClr val="bg2">
                  <a:lumMod val="50000"/>
                </a:schemeClr>
              </a:solidFill>
            </a:endParaRPr>
          </a:p>
          <a:p>
            <a:pPr algn="just"/>
            <a:r>
              <a:rPr lang="fr-FR" sz="1200" dirty="0">
                <a:solidFill>
                  <a:schemeClr val="bg2">
                    <a:lumMod val="50000"/>
                  </a:schemeClr>
                </a:solidFill>
              </a:rPr>
              <a:t>Le + de cette formation : des mises en situation concrètes issues de l’expérience de la formatrice auprès de salariés et patients en détresse qui viennent compléter les partages des participants. </a:t>
            </a:r>
          </a:p>
        </p:txBody>
      </p:sp>
      <p:sp>
        <p:nvSpPr>
          <p:cNvPr id="13" name="Rectangle à coins arrondis 12"/>
          <p:cNvSpPr/>
          <p:nvPr/>
        </p:nvSpPr>
        <p:spPr>
          <a:xfrm>
            <a:off x="211351" y="4178573"/>
            <a:ext cx="6515397" cy="802332"/>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rPr>
              <a:t>de repérer les signaux de difficultés</a:t>
            </a:r>
          </a:p>
          <a:p>
            <a:pPr marL="171450" indent="-171450" fontAlgn="base">
              <a:buFont typeface="Arial" panose="020B0604020202020204" pitchFamily="34" charset="0"/>
              <a:buChar char="•"/>
            </a:pPr>
            <a:r>
              <a:rPr lang="fr-FR" sz="1200" dirty="0">
                <a:solidFill>
                  <a:schemeClr val="bg2">
                    <a:lumMod val="50000"/>
                  </a:schemeClr>
                </a:solidFill>
              </a:rPr>
              <a:t>d’accueillir et d’écouter avec plus d’aisance les salariés en difficultés</a:t>
            </a:r>
          </a:p>
          <a:p>
            <a:pPr marL="171450" indent="-171450" fontAlgn="base">
              <a:buFont typeface="Arial" panose="020B0604020202020204" pitchFamily="34" charset="0"/>
              <a:buChar char="•"/>
            </a:pPr>
            <a:r>
              <a:rPr lang="fr-FR" sz="1200" dirty="0">
                <a:solidFill>
                  <a:schemeClr val="bg2">
                    <a:lumMod val="50000"/>
                  </a:schemeClr>
                </a:solidFill>
              </a:rPr>
              <a:t>de les soutenir et les accompagner vers la recherche de solutions</a:t>
            </a:r>
          </a:p>
        </p:txBody>
      </p:sp>
      <p:sp>
        <p:nvSpPr>
          <p:cNvPr id="18" name="Rectangle à coins arrondis 17"/>
          <p:cNvSpPr/>
          <p:nvPr/>
        </p:nvSpPr>
        <p:spPr>
          <a:xfrm>
            <a:off x="203098" y="5399565"/>
            <a:ext cx="6483600" cy="4176440"/>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rPr>
              <a:t>1</a:t>
            </a:r>
            <a:r>
              <a:rPr lang="fr-FR" sz="1200" b="1" baseline="30000" dirty="0">
                <a:solidFill>
                  <a:schemeClr val="bg2">
                    <a:lumMod val="50000"/>
                  </a:schemeClr>
                </a:solidFill>
              </a:rPr>
              <a:t>ère</a:t>
            </a:r>
            <a:r>
              <a:rPr lang="fr-FR" sz="1200" b="1" dirty="0">
                <a:solidFill>
                  <a:schemeClr val="bg2">
                    <a:lumMod val="50000"/>
                  </a:schemeClr>
                </a:solidFill>
              </a:rPr>
              <a:t> partie : comprendre ce qu’est une bonne santé mentale au travail</a:t>
            </a:r>
          </a:p>
          <a:p>
            <a:pPr marL="171450" indent="-171450" fontAlgn="base">
              <a:buFont typeface="Arial" panose="020B0604020202020204" pitchFamily="34" charset="0"/>
              <a:buChar char="•"/>
            </a:pPr>
            <a:r>
              <a:rPr lang="fr-FR" sz="1200" dirty="0">
                <a:solidFill>
                  <a:schemeClr val="bg2">
                    <a:lumMod val="50000"/>
                  </a:schemeClr>
                </a:solidFill>
              </a:rPr>
              <a:t>Les 4 attitudes dans les relations : antipathie, apathie, sympathie et antipathie</a:t>
            </a:r>
          </a:p>
          <a:p>
            <a:pPr marL="171450" indent="-171450" fontAlgn="base">
              <a:buFont typeface="Arial" panose="020B0604020202020204" pitchFamily="34" charset="0"/>
              <a:buChar char="•"/>
            </a:pPr>
            <a:r>
              <a:rPr lang="fr-FR" sz="1200" dirty="0">
                <a:solidFill>
                  <a:schemeClr val="bg2">
                    <a:lumMod val="50000"/>
                  </a:schemeClr>
                </a:solidFill>
              </a:rPr>
              <a:t>Les critères diagnostiques qui alertent</a:t>
            </a:r>
          </a:p>
          <a:p>
            <a:pPr marL="171450" indent="-171450" fontAlgn="base">
              <a:buFont typeface="Arial" panose="020B0604020202020204" pitchFamily="34" charset="0"/>
              <a:buChar char="•"/>
            </a:pPr>
            <a:r>
              <a:rPr lang="fr-FR" sz="1200" dirty="0">
                <a:solidFill>
                  <a:schemeClr val="bg2">
                    <a:lumMod val="50000"/>
                  </a:schemeClr>
                </a:solidFill>
              </a:rPr>
              <a:t>La vigilance à porter aux signaux faibles</a:t>
            </a:r>
          </a:p>
          <a:p>
            <a:endParaRPr lang="fr-FR" sz="1200" b="1" dirty="0">
              <a:solidFill>
                <a:schemeClr val="bg2">
                  <a:lumMod val="50000"/>
                </a:schemeClr>
              </a:solidFill>
            </a:endParaRPr>
          </a:p>
          <a:p>
            <a:r>
              <a:rPr lang="fr-FR" sz="1200" b="1" dirty="0">
                <a:solidFill>
                  <a:schemeClr val="bg2">
                    <a:lumMod val="50000"/>
                  </a:schemeClr>
                </a:solidFill>
              </a:rPr>
              <a:t>2ème partie : repérer et évaluer les difficultés </a:t>
            </a:r>
          </a:p>
          <a:p>
            <a:pPr marL="171450" indent="-171450" fontAlgn="base">
              <a:buFont typeface="Arial" panose="020B0604020202020204" pitchFamily="34" charset="0"/>
              <a:buChar char="•"/>
            </a:pPr>
            <a:r>
              <a:rPr lang="fr-FR" sz="1200" dirty="0">
                <a:solidFill>
                  <a:schemeClr val="bg2">
                    <a:lumMod val="50000"/>
                  </a:schemeClr>
                </a:solidFill>
              </a:rPr>
              <a:t>Les critères diagnostiques qui alertent : changement, durée, aggravation </a:t>
            </a:r>
          </a:p>
          <a:p>
            <a:pPr marL="171450" indent="-171450" fontAlgn="base">
              <a:buFont typeface="Arial" panose="020B0604020202020204" pitchFamily="34" charset="0"/>
              <a:buChar char="•"/>
            </a:pPr>
            <a:r>
              <a:rPr lang="fr-FR" sz="1200" dirty="0">
                <a:solidFill>
                  <a:schemeClr val="bg2">
                    <a:lumMod val="50000"/>
                  </a:schemeClr>
                </a:solidFill>
              </a:rPr>
              <a:t>La vigilance à porter aux signaux faibles : sur le plan psychologique, physiologique et comportemental</a:t>
            </a:r>
          </a:p>
          <a:p>
            <a:pPr marL="171450" indent="-171450" fontAlgn="base">
              <a:buFont typeface="Arial" panose="020B0604020202020204" pitchFamily="34" charset="0"/>
              <a:buChar char="•"/>
            </a:pPr>
            <a:endParaRPr lang="fr-FR" sz="1200" dirty="0">
              <a:solidFill>
                <a:schemeClr val="bg2">
                  <a:lumMod val="50000"/>
                </a:schemeClr>
              </a:solidFill>
            </a:endParaRPr>
          </a:p>
          <a:p>
            <a:pPr fontAlgn="base"/>
            <a:r>
              <a:rPr lang="fr-FR" sz="1200" b="1" dirty="0">
                <a:solidFill>
                  <a:schemeClr val="bg2">
                    <a:lumMod val="50000"/>
                  </a:schemeClr>
                </a:solidFill>
              </a:rPr>
              <a:t>3</a:t>
            </a:r>
            <a:r>
              <a:rPr lang="fr-FR" sz="1200" b="1" baseline="30000" dirty="0">
                <a:solidFill>
                  <a:schemeClr val="bg2">
                    <a:lumMod val="50000"/>
                  </a:schemeClr>
                </a:solidFill>
              </a:rPr>
              <a:t>ème</a:t>
            </a:r>
            <a:r>
              <a:rPr lang="fr-FR" sz="1200" b="1" dirty="0">
                <a:solidFill>
                  <a:schemeClr val="bg2">
                    <a:lumMod val="50000"/>
                  </a:schemeClr>
                </a:solidFill>
              </a:rPr>
              <a:t> partie : développer une écoute empathique</a:t>
            </a:r>
          </a:p>
          <a:p>
            <a:pPr marL="171450" indent="-171450" fontAlgn="base">
              <a:buFont typeface="Arial" panose="020B0604020202020204" pitchFamily="34" charset="0"/>
              <a:buChar char="•"/>
            </a:pPr>
            <a:r>
              <a:rPr lang="fr-FR" sz="1200" dirty="0">
                <a:solidFill>
                  <a:schemeClr val="bg2">
                    <a:lumMod val="50000"/>
                  </a:schemeClr>
                </a:solidFill>
              </a:rPr>
              <a:t>Repérer les 4 attitudes dans les relations : antipathie, apathie, sympathie et antipathie</a:t>
            </a:r>
          </a:p>
          <a:p>
            <a:pPr marL="171450" indent="-171450" fontAlgn="base">
              <a:buFont typeface="Arial" panose="020B0604020202020204" pitchFamily="34" charset="0"/>
              <a:buChar char="•"/>
            </a:pPr>
            <a:r>
              <a:rPr lang="fr-FR" sz="1200" dirty="0">
                <a:solidFill>
                  <a:schemeClr val="bg2">
                    <a:lumMod val="50000"/>
                  </a:schemeClr>
                </a:solidFill>
              </a:rPr>
              <a:t>Que faire d’une situation dans laquelle il est difficile d’être empathique ? </a:t>
            </a:r>
          </a:p>
          <a:p>
            <a:pPr fontAlgn="base"/>
            <a:endParaRPr lang="fr-FR" sz="1200" dirty="0">
              <a:solidFill>
                <a:schemeClr val="bg2">
                  <a:lumMod val="50000"/>
                </a:schemeClr>
              </a:solidFill>
            </a:endParaRPr>
          </a:p>
          <a:p>
            <a:pPr fontAlgn="base"/>
            <a:r>
              <a:rPr lang="fr-FR" sz="1200" b="1" dirty="0">
                <a:solidFill>
                  <a:schemeClr val="bg2">
                    <a:lumMod val="50000"/>
                  </a:schemeClr>
                </a:solidFill>
              </a:rPr>
              <a:t>4</a:t>
            </a:r>
            <a:r>
              <a:rPr lang="fr-FR" sz="1200" b="1" baseline="30000" dirty="0">
                <a:solidFill>
                  <a:schemeClr val="bg2">
                    <a:lumMod val="50000"/>
                  </a:schemeClr>
                </a:solidFill>
              </a:rPr>
              <a:t>ème</a:t>
            </a:r>
            <a:r>
              <a:rPr lang="fr-FR" sz="1200" b="1" dirty="0">
                <a:solidFill>
                  <a:schemeClr val="bg2">
                    <a:lumMod val="50000"/>
                  </a:schemeClr>
                </a:solidFill>
              </a:rPr>
              <a:t> partie : soutenir et accompagner des salariés en difficulté</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Venir en aide à un collaborateur qui exprime une souffrance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Approcher un collaborateur en difficulté… mais en retrait</a:t>
            </a:r>
          </a:p>
          <a:p>
            <a:endParaRPr lang="fr-FR" sz="1200"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5</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bien s’entourer pour gérer sa charge émotionnelle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Savoir orienter vers les relais internes et externes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les rituels d’échanges sur les situations difficiles</a:t>
            </a:r>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4325"/>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1812733" y="9590299"/>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6 novembre 2025</a:t>
            </a:r>
          </a:p>
        </p:txBody>
      </p:sp>
    </p:spTree>
    <p:extLst>
      <p:ext uri="{BB962C8B-B14F-4D97-AF65-F5344CB8AC3E}">
        <p14:creationId xmlns:p14="http://schemas.microsoft.com/office/powerpoint/2010/main" val="1450038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3852" y="1552713"/>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19751" y="3048633"/>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769089"/>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devenir référent Santé Mentale</a:t>
            </a:r>
          </a:p>
        </p:txBody>
      </p:sp>
      <p:sp>
        <p:nvSpPr>
          <p:cNvPr id="28" name="ZoneTexte 27"/>
          <p:cNvSpPr txBox="1"/>
          <p:nvPr/>
        </p:nvSpPr>
        <p:spPr>
          <a:xfrm>
            <a:off x="185208" y="4871479"/>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5208" y="1895816"/>
            <a:ext cx="654995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latin typeface="Candara" panose="020E0502030303020204" pitchFamily="34" charset="0"/>
              </a:rPr>
              <a:t>Grande Cause Nationale 2025, la Santé mentale est un thème complexe, recouvrant des réalités diverses chez les travailleurs. Les acteurs clés de la prévention (RH, managers, membres du CSE) doivent apprendre à mettre en place une veille collective tout en détectant et accompagnant les situations individuelles. </a:t>
            </a:r>
          </a:p>
        </p:txBody>
      </p:sp>
      <p:sp>
        <p:nvSpPr>
          <p:cNvPr id="13" name="Rectangle à coins arrondis 12"/>
          <p:cNvSpPr/>
          <p:nvPr/>
        </p:nvSpPr>
        <p:spPr>
          <a:xfrm>
            <a:off x="208654" y="3352726"/>
            <a:ext cx="6515397" cy="1374019"/>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De questionner les facteurs de risque psychosociaux et les facteurs de protection pour améliorer la qualité de vie au travail des salariés rencontrés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De mettre en place des actions collectives et des actions individuelles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D’écouter, accompagner et réorienter les salariés en difficulté</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De travailler en équipe et coordonner les actions menées par les différents acteurs clés de la prévention</a:t>
            </a:r>
          </a:p>
        </p:txBody>
      </p:sp>
      <p:sp>
        <p:nvSpPr>
          <p:cNvPr id="18" name="Rectangle à coins arrondis 17"/>
          <p:cNvSpPr/>
          <p:nvPr/>
        </p:nvSpPr>
        <p:spPr>
          <a:xfrm>
            <a:off x="240451" y="5179256"/>
            <a:ext cx="6483600" cy="4554017"/>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1ère partie :  connaitre les notions de santé mentale au travail</a:t>
            </a:r>
          </a:p>
          <a:p>
            <a:pPr marL="171450" lvl="0" indent="-171450">
              <a:buFont typeface="Arial" panose="020B0604020202020204" pitchFamily="34" charset="0"/>
              <a:buChar char="•"/>
              <a:defRPr/>
            </a:pPr>
            <a:r>
              <a:rPr lang="fr-FR" sz="1200" kern="0" dirty="0">
                <a:solidFill>
                  <a:schemeClr val="bg2">
                    <a:lumMod val="50000"/>
                  </a:schemeClr>
                </a:solidFill>
              </a:rPr>
              <a:t>Définir de la santé mentale et impact du travail</a:t>
            </a:r>
          </a:p>
          <a:p>
            <a:pPr marL="171450" lvl="0" indent="-171450">
              <a:buFont typeface="Arial" panose="020B0604020202020204" pitchFamily="34" charset="0"/>
              <a:buChar char="•"/>
              <a:defRPr/>
            </a:pPr>
            <a:r>
              <a:rPr lang="fr-FR" sz="1200" kern="0" dirty="0">
                <a:solidFill>
                  <a:schemeClr val="bg2">
                    <a:lumMod val="50000"/>
                  </a:schemeClr>
                </a:solidFill>
              </a:rPr>
              <a:t>Distinguer les trois dimensions (bonne santé mentale, difficultés réactionnelles et troubles psychiques)</a:t>
            </a:r>
          </a:p>
          <a:p>
            <a:pPr marL="171450" lvl="0" indent="-171450">
              <a:buFont typeface="Arial" panose="020B0604020202020204" pitchFamily="34" charset="0"/>
              <a:buChar char="•"/>
              <a:defRPr/>
            </a:pPr>
            <a:endParaRPr lang="fr-FR" sz="9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2ème partie : comprendre et agir sur les risques psychosociaux</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Connaître les facteurs de risque et les facteurs de protection investigués en psychologie sociale et du travail</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Appréhender les enjeux réglementaires et les obligations légales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Mieux comprendre les troubles psychosociaux les plus fréquents : stress et violences (internes et externes)</a:t>
            </a:r>
          </a:p>
          <a:p>
            <a:pPr fontAlgn="base"/>
            <a:endParaRPr lang="fr-FR" sz="1000" b="1" baseline="30000" dirty="0">
              <a:solidFill>
                <a:schemeClr val="bg2">
                  <a:lumMod val="50000"/>
                </a:schemeClr>
              </a:solidFill>
              <a:latin typeface="Candara" panose="020E0502030303020204" pitchFamily="34" charset="0"/>
            </a:endParaRPr>
          </a:p>
          <a:p>
            <a:pPr fontAlgn="base"/>
            <a:r>
              <a:rPr lang="fr-FR" sz="1200" b="1" dirty="0">
                <a:solidFill>
                  <a:schemeClr val="bg2">
                    <a:lumMod val="50000"/>
                  </a:schemeClr>
                </a:solidFill>
                <a:latin typeface="Candara" panose="020E0502030303020204" pitchFamily="34" charset="0"/>
              </a:rPr>
              <a:t>3</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savoir agir collectivement pour prévenir</a:t>
            </a:r>
          </a:p>
          <a:p>
            <a:pPr marL="171450" lvl="0" indent="-171450">
              <a:spcAft>
                <a:spcPts val="200"/>
              </a:spcAft>
              <a:buFont typeface="Arial" panose="020B0604020202020204" pitchFamily="34" charset="0"/>
              <a:buChar char="•"/>
              <a:defRPr/>
            </a:pPr>
            <a:r>
              <a:rPr lang="fr-FR" sz="1200" kern="0" dirty="0">
                <a:solidFill>
                  <a:schemeClr val="bg2">
                    <a:lumMod val="50000"/>
                  </a:schemeClr>
                </a:solidFill>
              </a:rPr>
              <a:t>Mise à jour du DUERP et plan d’actions</a:t>
            </a:r>
          </a:p>
          <a:p>
            <a:pPr marL="171450" lvl="0" indent="-171450">
              <a:spcAft>
                <a:spcPts val="200"/>
              </a:spcAft>
              <a:buFont typeface="Arial" panose="020B0604020202020204" pitchFamily="34" charset="0"/>
              <a:buChar char="•"/>
              <a:defRPr/>
            </a:pPr>
            <a:r>
              <a:rPr lang="fr-FR" sz="1200" kern="0" dirty="0">
                <a:solidFill>
                  <a:schemeClr val="bg2">
                    <a:lumMod val="50000"/>
                  </a:schemeClr>
                </a:solidFill>
              </a:rPr>
              <a:t>Faire intervenir un professionnel extérieur : critères d’appréciation des accompagnements proposés</a:t>
            </a:r>
          </a:p>
          <a:p>
            <a:pPr lvl="0">
              <a:spcAft>
                <a:spcPts val="200"/>
              </a:spcAft>
              <a:defRPr/>
            </a:pPr>
            <a:endParaRPr lang="fr-FR" sz="10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4</a:t>
            </a:r>
            <a:r>
              <a:rPr lang="fr-FR" sz="1200" b="1" baseline="30000" dirty="0">
                <a:solidFill>
                  <a:schemeClr val="bg2">
                    <a:lumMod val="50000"/>
                  </a:schemeClr>
                </a:solidFill>
                <a:latin typeface="Candara" panose="020E0502030303020204" pitchFamily="34" charset="0"/>
              </a:rPr>
              <a:t>4me</a:t>
            </a:r>
            <a:r>
              <a:rPr lang="fr-FR" sz="1200" b="1" dirty="0">
                <a:solidFill>
                  <a:schemeClr val="bg2">
                    <a:lumMod val="50000"/>
                  </a:schemeClr>
                </a:solidFill>
                <a:latin typeface="Candara" panose="020E0502030303020204" pitchFamily="34" charset="0"/>
              </a:rPr>
              <a:t> partie : repérer, écouter, alerter</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Connaître les critères de difficultés « CDA » : changement, durée, aggravation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Venir en aide à un collaborateur en souffrance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Approcher un collaborateur en difficulté… mais en retrait</a:t>
            </a:r>
          </a:p>
          <a:p>
            <a:endParaRPr lang="fr-FR" sz="10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5ème partie :  développer la coordination entre acteurs clés de la prévention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Organiser les rituels d’échanges et leur fréquence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Co-réfléchir sur les situations individuelles en prenant en compte la confidentialité</a:t>
            </a:r>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sp>
        <p:nvSpPr>
          <p:cNvPr id="2" name="ZoneTexte 1">
            <a:extLst>
              <a:ext uri="{FF2B5EF4-FFF2-40B4-BE49-F238E27FC236}">
                <a16:creationId xmlns:a16="http://schemas.microsoft.com/office/drawing/2014/main" id="{CE460B65-8753-480D-8042-B5238C545BF7}"/>
              </a:ext>
            </a:extLst>
          </p:cNvPr>
          <p:cNvSpPr txBox="1"/>
          <p:nvPr/>
        </p:nvSpPr>
        <p:spPr>
          <a:xfrm>
            <a:off x="4329578" y="56552"/>
            <a:ext cx="2438766"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5 novembre 2025</a:t>
            </a:r>
          </a:p>
        </p:txBody>
      </p:sp>
      <p:pic>
        <p:nvPicPr>
          <p:cNvPr id="4" name="Picture 3">
            <a:extLst>
              <a:ext uri="{FF2B5EF4-FFF2-40B4-BE49-F238E27FC236}">
                <a16:creationId xmlns:a16="http://schemas.microsoft.com/office/drawing/2014/main" id="{8AA30250-92BD-FAA4-D90D-979E8D8367B0}"/>
              </a:ext>
            </a:extLst>
          </p:cNvPr>
          <p:cNvPicPr>
            <a:picLocks noChangeAspect="1"/>
          </p:cNvPicPr>
          <p:nvPr/>
        </p:nvPicPr>
        <p:blipFill>
          <a:blip r:embed="rId3"/>
          <a:stretch>
            <a:fillRect/>
          </a:stretch>
        </p:blipFill>
        <p:spPr>
          <a:xfrm>
            <a:off x="2122102" y="87746"/>
            <a:ext cx="2048453" cy="594712"/>
          </a:xfrm>
          <a:prstGeom prst="rect">
            <a:avLst/>
          </a:prstGeom>
        </p:spPr>
      </p:pic>
    </p:spTree>
    <p:extLst>
      <p:ext uri="{BB962C8B-B14F-4D97-AF65-F5344CB8AC3E}">
        <p14:creationId xmlns:p14="http://schemas.microsoft.com/office/powerpoint/2010/main" val="2118683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3852" y="1552713"/>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19751" y="3048633"/>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769089"/>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mieux comprendre les troubles psychiques au travail</a:t>
            </a:r>
          </a:p>
        </p:txBody>
      </p:sp>
      <p:sp>
        <p:nvSpPr>
          <p:cNvPr id="28" name="ZoneTexte 27"/>
          <p:cNvSpPr txBox="1"/>
          <p:nvPr/>
        </p:nvSpPr>
        <p:spPr>
          <a:xfrm>
            <a:off x="185208" y="4871479"/>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5208" y="1895816"/>
            <a:ext cx="654995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rPr>
              <a:t>Selon l’OMS, une personne sur 4 souffrirait de troubles mentaux. Les difficultés psychologiques ont été la première cause de consultation de la médecine du travail en 2020. Pour autant, le travail est souvent un facteur de protection, voire de stabilisation d’un trouble psychique. </a:t>
            </a:r>
          </a:p>
          <a:p>
            <a:pPr algn="just"/>
            <a:r>
              <a:rPr lang="fr-FR" sz="1200" dirty="0">
                <a:solidFill>
                  <a:schemeClr val="bg2">
                    <a:lumMod val="50000"/>
                  </a:schemeClr>
                </a:solidFill>
              </a:rPr>
              <a:t>Promouvoir l’inclusion au travail, c’est notamment s’intéresser aux troubles psychiques et à leurs manifestations dans le quotidien professionnel. </a:t>
            </a:r>
          </a:p>
        </p:txBody>
      </p:sp>
      <p:sp>
        <p:nvSpPr>
          <p:cNvPr id="13" name="Rectangle à coins arrondis 12"/>
          <p:cNvSpPr/>
          <p:nvPr/>
        </p:nvSpPr>
        <p:spPr>
          <a:xfrm>
            <a:off x="202487" y="3375559"/>
            <a:ext cx="6515397" cy="1374019"/>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D’écouter, accompagner et réorienter les salariés en difficulté</a:t>
            </a:r>
          </a:p>
          <a:p>
            <a:pPr marL="171450" indent="-171450" fontAlgn="base">
              <a:buFont typeface="Arial" panose="020B0604020202020204" pitchFamily="34" charset="0"/>
              <a:buChar char="•"/>
            </a:pPr>
            <a:r>
              <a:rPr lang="fr-FR" sz="1200" dirty="0">
                <a:solidFill>
                  <a:schemeClr val="bg2">
                    <a:lumMod val="50000"/>
                  </a:schemeClr>
                </a:solidFill>
              </a:rPr>
              <a:t>De mieux distinguer les troubles psychiques et les comportements observables au travail</a:t>
            </a:r>
          </a:p>
          <a:p>
            <a:pPr marL="171450" indent="-171450" fontAlgn="base">
              <a:buFont typeface="Arial" panose="020B0604020202020204" pitchFamily="34" charset="0"/>
              <a:buChar char="•"/>
            </a:pPr>
            <a:r>
              <a:rPr lang="fr-FR" sz="1200" dirty="0">
                <a:solidFill>
                  <a:schemeClr val="bg2">
                    <a:lumMod val="50000"/>
                  </a:schemeClr>
                </a:solidFill>
              </a:rPr>
              <a:t>D’appréhender les ajustements du poste de travail en lien avec la Reconnaissance en Qualité de Travailleur porteur de Handicap (RQTH)</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De travailler en équipe et coordonner les actions menées par les différents acteurs clés de la prévention</a:t>
            </a:r>
            <a:endParaRPr lang="fr-FR" sz="1200" dirty="0">
              <a:solidFill>
                <a:schemeClr val="bg2">
                  <a:lumMod val="50000"/>
                </a:schemeClr>
              </a:solidFill>
            </a:endParaRPr>
          </a:p>
        </p:txBody>
      </p:sp>
      <p:sp>
        <p:nvSpPr>
          <p:cNvPr id="18" name="Rectangle à coins arrondis 17"/>
          <p:cNvSpPr/>
          <p:nvPr/>
        </p:nvSpPr>
        <p:spPr>
          <a:xfrm>
            <a:off x="218385" y="5179256"/>
            <a:ext cx="6483600" cy="4343399"/>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rPr>
              <a:t>1</a:t>
            </a:r>
            <a:r>
              <a:rPr lang="fr-FR" sz="1200" b="1" baseline="30000" dirty="0">
                <a:solidFill>
                  <a:schemeClr val="bg2">
                    <a:lumMod val="50000"/>
                  </a:schemeClr>
                </a:solidFill>
              </a:rPr>
              <a:t>ère</a:t>
            </a:r>
            <a:r>
              <a:rPr lang="fr-FR" sz="1200" b="1" dirty="0">
                <a:solidFill>
                  <a:schemeClr val="bg2">
                    <a:lumMod val="50000"/>
                  </a:schemeClr>
                </a:solidFill>
              </a:rPr>
              <a:t> partie :  l’évolution de la prise en charge des troubles psychiques</a:t>
            </a:r>
          </a:p>
          <a:p>
            <a:pPr marL="171450" indent="-171450">
              <a:buFont typeface="Arial" panose="020B0604020202020204" pitchFamily="34" charset="0"/>
              <a:buChar char="•"/>
            </a:pPr>
            <a:r>
              <a:rPr lang="fr-FR" sz="1200" kern="0" dirty="0">
                <a:solidFill>
                  <a:schemeClr val="bg2">
                    <a:lumMod val="50000"/>
                  </a:schemeClr>
                </a:solidFill>
              </a:rPr>
              <a:t>Distinguer les trois dimensions (bonne santé mentale, difficultés réactionnelles et troubles psychiques)</a:t>
            </a:r>
          </a:p>
          <a:p>
            <a:pPr marL="171450" indent="-171450">
              <a:buFont typeface="Arial" panose="020B0604020202020204" pitchFamily="34" charset="0"/>
              <a:buChar char="•"/>
            </a:pPr>
            <a:r>
              <a:rPr lang="fr-FR" sz="1200" dirty="0">
                <a:solidFill>
                  <a:schemeClr val="bg2">
                    <a:lumMod val="50000"/>
                  </a:schemeClr>
                </a:solidFill>
              </a:rPr>
              <a:t>Distinguer troubles psychiques et handicap psychique, </a:t>
            </a:r>
          </a:p>
          <a:p>
            <a:pPr marL="171450" indent="-171450">
              <a:buFont typeface="Arial" panose="020B0604020202020204" pitchFamily="34" charset="0"/>
              <a:buChar char="•"/>
            </a:pPr>
            <a:r>
              <a:rPr lang="fr-FR" sz="1200" dirty="0">
                <a:solidFill>
                  <a:schemeClr val="bg2">
                    <a:lumMod val="50000"/>
                  </a:schemeClr>
                </a:solidFill>
              </a:rPr>
              <a:t>Aménager le poste de travail pour accompagner le salarié vivant avec un trouble psychique</a:t>
            </a:r>
          </a:p>
          <a:p>
            <a:pPr lvl="0">
              <a:spcAft>
                <a:spcPts val="200"/>
              </a:spcAft>
              <a:defRPr/>
            </a:pPr>
            <a:endParaRPr lang="fr-FR" sz="1000" b="1" dirty="0">
              <a:solidFill>
                <a:schemeClr val="bg2">
                  <a:lumMod val="50000"/>
                </a:schemeClr>
              </a:solidFill>
              <a:latin typeface="Candara" panose="020E0502030303020204" pitchFamily="34" charset="0"/>
            </a:endParaRPr>
          </a:p>
          <a:p>
            <a:r>
              <a:rPr lang="fr-FR" sz="1200" b="1" dirty="0">
                <a:solidFill>
                  <a:schemeClr val="bg2">
                    <a:lumMod val="50000"/>
                  </a:schemeClr>
                </a:solidFill>
              </a:rPr>
              <a:t>2ème</a:t>
            </a:r>
            <a:r>
              <a:rPr lang="fr-FR" sz="1200" b="1" dirty="0">
                <a:solidFill>
                  <a:schemeClr val="bg2">
                    <a:lumMod val="50000"/>
                  </a:schemeClr>
                </a:solidFill>
                <a:latin typeface="Candara" panose="020E0502030303020204" pitchFamily="34" charset="0"/>
              </a:rPr>
              <a:t> partie : repérer, écouter, alerter</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Connaître les critères de difficultés « CDA » : changement, durée, aggravation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Venir en aide à un collaborateur en souffrance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Approcher un collaborateur en difficulté… mais en retrait</a:t>
            </a:r>
          </a:p>
          <a:p>
            <a:endParaRPr lang="fr-FR" sz="1000" b="1" dirty="0">
              <a:solidFill>
                <a:schemeClr val="bg2">
                  <a:lumMod val="50000"/>
                </a:schemeClr>
              </a:solidFill>
              <a:latin typeface="Candara" panose="020E0502030303020204" pitchFamily="34" charset="0"/>
            </a:endParaRPr>
          </a:p>
          <a:p>
            <a:r>
              <a:rPr lang="fr-FR" sz="1200" b="1" dirty="0">
                <a:solidFill>
                  <a:schemeClr val="bg2">
                    <a:lumMod val="50000"/>
                  </a:schemeClr>
                </a:solidFill>
              </a:rPr>
              <a:t>3ème partie : adapter son accompagnement en fonction du trouble psychique</a:t>
            </a:r>
          </a:p>
          <a:p>
            <a:pPr marL="171450" indent="-171450" fontAlgn="base">
              <a:buFont typeface="Arial" panose="020B0604020202020204" pitchFamily="34" charset="0"/>
              <a:buChar char="•"/>
            </a:pPr>
            <a:r>
              <a:rPr lang="fr-FR" sz="1200" dirty="0">
                <a:solidFill>
                  <a:schemeClr val="bg2">
                    <a:lumMod val="50000"/>
                  </a:schemeClr>
                </a:solidFill>
              </a:rPr>
              <a:t>Connaître les conduites à privilégier selon les types de troubles (de l’humeur, anxieux, addictifs et psychotiques)</a:t>
            </a:r>
          </a:p>
          <a:p>
            <a:pPr marL="171450" indent="-171450" fontAlgn="base">
              <a:buFont typeface="Arial" panose="020B0604020202020204" pitchFamily="34" charset="0"/>
              <a:buChar char="•"/>
            </a:pPr>
            <a:r>
              <a:rPr lang="fr-FR" sz="1200" dirty="0">
                <a:solidFill>
                  <a:schemeClr val="bg2">
                    <a:lumMod val="50000"/>
                  </a:schemeClr>
                </a:solidFill>
              </a:rPr>
              <a:t>Comprendre les spécificités des troubles neurodéveloppementaux</a:t>
            </a:r>
          </a:p>
          <a:p>
            <a:pPr marL="171450" indent="-171450" fontAlgn="base">
              <a:buFont typeface="Arial" panose="020B0604020202020204" pitchFamily="34" charset="0"/>
              <a:buChar char="•"/>
            </a:pPr>
            <a:r>
              <a:rPr lang="fr-FR" sz="1200" dirty="0">
                <a:solidFill>
                  <a:schemeClr val="bg2">
                    <a:lumMod val="50000"/>
                  </a:schemeClr>
                </a:solidFill>
              </a:rPr>
              <a:t>Mises en situation proposées</a:t>
            </a:r>
          </a:p>
          <a:p>
            <a:pPr marL="171450" indent="-171450" fontAlgn="base">
              <a:buFont typeface="Arial" panose="020B0604020202020204" pitchFamily="34" charset="0"/>
              <a:buChar char="•"/>
            </a:pPr>
            <a:endParaRPr lang="fr-FR" sz="1200" dirty="0">
              <a:solidFill>
                <a:schemeClr val="bg2">
                  <a:lumMod val="50000"/>
                </a:schemeClr>
              </a:solidFill>
              <a:latin typeface="Candara" panose="020E0502030303020204" pitchFamily="34" charset="0"/>
            </a:endParaRPr>
          </a:p>
          <a:p>
            <a:pPr fontAlgn="base"/>
            <a:r>
              <a:rPr lang="fr-FR" sz="1200" b="1" dirty="0">
                <a:solidFill>
                  <a:schemeClr val="bg2">
                    <a:lumMod val="50000"/>
                  </a:schemeClr>
                </a:solidFill>
                <a:latin typeface="Candara" panose="020E0502030303020204" pitchFamily="34" charset="0"/>
              </a:rPr>
              <a:t>4</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travailler en coordination avec les autres acteurs clés de la prévention</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les acteurs internes et les relais externes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Travailler en coordination en interne en respectant la confidentialité des informations personnelles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Mettre en place un job coaching inspiré du modèle IPS</a:t>
            </a:r>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sp>
        <p:nvSpPr>
          <p:cNvPr id="2" name="ZoneTexte 1">
            <a:extLst>
              <a:ext uri="{FF2B5EF4-FFF2-40B4-BE49-F238E27FC236}">
                <a16:creationId xmlns:a16="http://schemas.microsoft.com/office/drawing/2014/main" id="{CE460B65-8753-480D-8042-B5238C545BF7}"/>
              </a:ext>
            </a:extLst>
          </p:cNvPr>
          <p:cNvSpPr txBox="1"/>
          <p:nvPr/>
        </p:nvSpPr>
        <p:spPr>
          <a:xfrm>
            <a:off x="4342278" y="170852"/>
            <a:ext cx="2438766"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5 novembre 2025</a:t>
            </a:r>
          </a:p>
        </p:txBody>
      </p:sp>
      <p:pic>
        <p:nvPicPr>
          <p:cNvPr id="4" name="Picture 3">
            <a:extLst>
              <a:ext uri="{FF2B5EF4-FFF2-40B4-BE49-F238E27FC236}">
                <a16:creationId xmlns:a16="http://schemas.microsoft.com/office/drawing/2014/main" id="{8AA30250-92BD-FAA4-D90D-979E8D8367B0}"/>
              </a:ext>
            </a:extLst>
          </p:cNvPr>
          <p:cNvPicPr>
            <a:picLocks noChangeAspect="1"/>
          </p:cNvPicPr>
          <p:nvPr/>
        </p:nvPicPr>
        <p:blipFill>
          <a:blip r:embed="rId3"/>
          <a:stretch>
            <a:fillRect/>
          </a:stretch>
        </p:blipFill>
        <p:spPr>
          <a:xfrm>
            <a:off x="2122102" y="87746"/>
            <a:ext cx="2048453" cy="594712"/>
          </a:xfrm>
          <a:prstGeom prst="rect">
            <a:avLst/>
          </a:prstGeom>
        </p:spPr>
      </p:pic>
    </p:spTree>
    <p:extLst>
      <p:ext uri="{BB962C8B-B14F-4D97-AF65-F5344CB8AC3E}">
        <p14:creationId xmlns:p14="http://schemas.microsoft.com/office/powerpoint/2010/main" val="2134483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7CD40-6E4A-4D8A-E003-DDDB84DD4C1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C6A333C-4EA3-35F2-1F2F-005593363DC3}"/>
              </a:ext>
            </a:extLst>
          </p:cNvPr>
          <p:cNvSpPr/>
          <p:nvPr/>
        </p:nvSpPr>
        <p:spPr>
          <a:xfrm>
            <a:off x="-2" y="3782860"/>
            <a:ext cx="6858000" cy="5133584"/>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dirty="0">
              <a:latin typeface="Leelawadee UI Semilight" panose="020B0402040204020203" pitchFamily="34" charset="-34"/>
              <a:cs typeface="Leelawadee UI Semilight" panose="020B0402040204020203" pitchFamily="34" charset="-34"/>
            </a:endParaRPr>
          </a:p>
        </p:txBody>
      </p:sp>
      <p:sp>
        <p:nvSpPr>
          <p:cNvPr id="7" name="TextBox 6">
            <a:extLst>
              <a:ext uri="{FF2B5EF4-FFF2-40B4-BE49-F238E27FC236}">
                <a16:creationId xmlns:a16="http://schemas.microsoft.com/office/drawing/2014/main" id="{DA522BF3-BE31-52BB-0E58-F31D2E1C7EAB}"/>
              </a:ext>
            </a:extLst>
          </p:cNvPr>
          <p:cNvSpPr txBox="1"/>
          <p:nvPr/>
        </p:nvSpPr>
        <p:spPr>
          <a:xfrm>
            <a:off x="138226" y="4405418"/>
            <a:ext cx="6713951" cy="1993110"/>
          </a:xfrm>
          <a:prstGeom prst="rect">
            <a:avLst/>
          </a:prstGeom>
          <a:noFill/>
        </p:spPr>
        <p:txBody>
          <a:bodyPr wrap="square">
            <a:spAutoFit/>
          </a:bodyPr>
          <a:lstStyle/>
          <a:p>
            <a:pPr algn="ctr">
              <a:lnSpc>
                <a:spcPct val="200000"/>
              </a:lnSpc>
            </a:pPr>
            <a:r>
              <a:rPr lang="fr-FR" sz="1600" dirty="0">
                <a:solidFill>
                  <a:schemeClr val="bg1"/>
                </a:solidFill>
                <a:latin typeface="Candara" panose="020E0502030303020204" pitchFamily="34" charset="0"/>
              </a:rPr>
              <a:t>Développer son assertivité pour communiquer de façon plus constructive</a:t>
            </a:r>
          </a:p>
          <a:p>
            <a:pPr algn="ctr">
              <a:lnSpc>
                <a:spcPct val="200000"/>
              </a:lnSpc>
            </a:pPr>
            <a:r>
              <a:rPr lang="fr-FR" sz="1600" dirty="0">
                <a:solidFill>
                  <a:schemeClr val="bg1"/>
                </a:solidFill>
                <a:latin typeface="Candara" panose="020E0502030303020204" pitchFamily="34" charset="0"/>
              </a:rPr>
              <a:t>Favoriser le soutien et la reconnaissance au travail</a:t>
            </a:r>
          </a:p>
          <a:p>
            <a:pPr algn="ctr">
              <a:lnSpc>
                <a:spcPct val="200000"/>
              </a:lnSpc>
            </a:pPr>
            <a:r>
              <a:rPr lang="fr-FR" sz="1600" dirty="0">
                <a:solidFill>
                  <a:schemeClr val="bg1"/>
                </a:solidFill>
                <a:latin typeface="Candara" panose="020E0502030303020204" pitchFamily="34" charset="0"/>
              </a:rPr>
              <a:t>Participer à son bien-être au travail en s’inspirant de la psychologie positive et de la motivation</a:t>
            </a:r>
          </a:p>
        </p:txBody>
      </p:sp>
      <p:sp>
        <p:nvSpPr>
          <p:cNvPr id="8" name="TextBox 7">
            <a:extLst>
              <a:ext uri="{FF2B5EF4-FFF2-40B4-BE49-F238E27FC236}">
                <a16:creationId xmlns:a16="http://schemas.microsoft.com/office/drawing/2014/main" id="{49FA5878-467A-F817-1EE8-CAE29A8876E0}"/>
              </a:ext>
            </a:extLst>
          </p:cNvPr>
          <p:cNvSpPr txBox="1"/>
          <p:nvPr/>
        </p:nvSpPr>
        <p:spPr>
          <a:xfrm>
            <a:off x="144049" y="2081283"/>
            <a:ext cx="6713951" cy="954107"/>
          </a:xfrm>
          <a:prstGeom prst="rect">
            <a:avLst/>
          </a:prstGeom>
          <a:noFill/>
        </p:spPr>
        <p:txBody>
          <a:bodyPr wrap="square">
            <a:spAutoFit/>
          </a:bodyPr>
          <a:lstStyle/>
          <a:p>
            <a:pPr algn="ctr"/>
            <a:r>
              <a:rPr lang="fr-FR" sz="2800" dirty="0">
                <a:solidFill>
                  <a:srgbClr val="A61E3E"/>
                </a:solidFill>
                <a:latin typeface="Candara" panose="020E0502030303020204" pitchFamily="34" charset="0"/>
              </a:rPr>
              <a:t>Développer la Qualité de Vie et des Conditions de Travail</a:t>
            </a:r>
          </a:p>
        </p:txBody>
      </p:sp>
      <p:grpSp>
        <p:nvGrpSpPr>
          <p:cNvPr id="9" name="Groupe 20">
            <a:extLst>
              <a:ext uri="{FF2B5EF4-FFF2-40B4-BE49-F238E27FC236}">
                <a16:creationId xmlns:a16="http://schemas.microsoft.com/office/drawing/2014/main" id="{C5F4F58F-BD20-4E8C-7A3D-F79FCE2A6483}"/>
              </a:ext>
            </a:extLst>
          </p:cNvPr>
          <p:cNvGrpSpPr/>
          <p:nvPr/>
        </p:nvGrpSpPr>
        <p:grpSpPr>
          <a:xfrm>
            <a:off x="2940484" y="878957"/>
            <a:ext cx="652778" cy="651254"/>
            <a:chOff x="0" y="27726"/>
            <a:chExt cx="469595" cy="460026"/>
          </a:xfrm>
        </p:grpSpPr>
        <p:grpSp>
          <p:nvGrpSpPr>
            <p:cNvPr id="10" name="Groupe 23">
              <a:extLst>
                <a:ext uri="{FF2B5EF4-FFF2-40B4-BE49-F238E27FC236}">
                  <a16:creationId xmlns:a16="http://schemas.microsoft.com/office/drawing/2014/main" id="{535BE949-109A-7FE9-D5FC-92D7DCEC5B61}"/>
                </a:ext>
              </a:extLst>
            </p:cNvPr>
            <p:cNvGrpSpPr/>
            <p:nvPr/>
          </p:nvGrpSpPr>
          <p:grpSpPr>
            <a:xfrm>
              <a:off x="0" y="27726"/>
              <a:ext cx="469595" cy="460026"/>
              <a:chOff x="0" y="27726"/>
              <a:chExt cx="811131" cy="771924"/>
            </a:xfrm>
            <a:solidFill>
              <a:srgbClr val="637D85">
                <a:alpha val="40000"/>
              </a:srgbClr>
            </a:solidFill>
          </p:grpSpPr>
          <p:sp>
            <p:nvSpPr>
              <p:cNvPr id="14" name="Ellipse 30">
                <a:extLst>
                  <a:ext uri="{FF2B5EF4-FFF2-40B4-BE49-F238E27FC236}">
                    <a16:creationId xmlns:a16="http://schemas.microsoft.com/office/drawing/2014/main" id="{84886947-D7A6-D40E-3263-E82E843DA046}"/>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15" name="Ellipse 31">
                <a:extLst>
                  <a:ext uri="{FF2B5EF4-FFF2-40B4-BE49-F238E27FC236}">
                    <a16:creationId xmlns:a16="http://schemas.microsoft.com/office/drawing/2014/main" id="{E633FC68-F4AF-C942-ECFA-F1B09C869004}"/>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12" name="Ellipse 29">
              <a:extLst>
                <a:ext uri="{FF2B5EF4-FFF2-40B4-BE49-F238E27FC236}">
                  <a16:creationId xmlns:a16="http://schemas.microsoft.com/office/drawing/2014/main" id="{F4B9DB2E-B125-6C33-236E-AA253EA33BA6}"/>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Tree>
    <p:extLst>
      <p:ext uri="{BB962C8B-B14F-4D97-AF65-F5344CB8AC3E}">
        <p14:creationId xmlns:p14="http://schemas.microsoft.com/office/powerpoint/2010/main" val="3652223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846253"/>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05844" y="3534589"/>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1067753"/>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développer son assertivité pour communiquer de façon constructive</a:t>
            </a:r>
          </a:p>
        </p:txBody>
      </p:sp>
      <p:sp>
        <p:nvSpPr>
          <p:cNvPr id="28" name="ZoneTexte 27"/>
          <p:cNvSpPr txBox="1"/>
          <p:nvPr/>
        </p:nvSpPr>
        <p:spPr>
          <a:xfrm>
            <a:off x="105844" y="4889926"/>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2121607"/>
            <a:ext cx="6549957" cy="1412982"/>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rPr>
              <a:t>Engager une démarche de qualité de vie au travail dans son entreprise, c’est engager une réflexion profonde sur le type de communication encouragé entre les salariés. Une communication plus constructive permet de diminuer les tensions, les non dits et les quiproquos dans les équipes et entre services. </a:t>
            </a:r>
            <a:endParaRPr lang="fr-FR" sz="1200" b="1" dirty="0">
              <a:solidFill>
                <a:schemeClr val="bg2">
                  <a:lumMod val="50000"/>
                </a:schemeClr>
              </a:solidFill>
            </a:endParaRPr>
          </a:p>
          <a:p>
            <a:pPr algn="just"/>
            <a:r>
              <a:rPr lang="fr-FR" sz="1200" b="1" dirty="0">
                <a:solidFill>
                  <a:schemeClr val="bg2">
                    <a:lumMod val="50000"/>
                  </a:schemeClr>
                </a:solidFill>
              </a:rPr>
              <a:t>Les + de cette formation </a:t>
            </a:r>
            <a:r>
              <a:rPr lang="fr-FR" sz="1200" dirty="0">
                <a:solidFill>
                  <a:schemeClr val="bg2">
                    <a:lumMod val="50000"/>
                  </a:schemeClr>
                </a:solidFill>
              </a:rPr>
              <a:t>: des apports concrets inspirés des thérapies comportementales et cognitives et de la communication non violente. Des jeux de rôle qui permettent de s’approprier davantage les outils proposés</a:t>
            </a:r>
          </a:p>
        </p:txBody>
      </p:sp>
      <p:sp>
        <p:nvSpPr>
          <p:cNvPr id="13" name="Rectangle à coins arrondis 12"/>
          <p:cNvSpPr/>
          <p:nvPr/>
        </p:nvSpPr>
        <p:spPr>
          <a:xfrm>
            <a:off x="171301" y="3796556"/>
            <a:ext cx="651539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rPr>
              <a:t>d’identifier ses tendances relationnelles (affirmé, inhibé, agressif)</a:t>
            </a:r>
          </a:p>
          <a:p>
            <a:pPr marL="171450" indent="-171450" fontAlgn="base">
              <a:buFont typeface="Arial" panose="020B0604020202020204" pitchFamily="34" charset="0"/>
              <a:buChar char="•"/>
            </a:pPr>
            <a:r>
              <a:rPr lang="fr-FR" sz="1200" dirty="0">
                <a:solidFill>
                  <a:schemeClr val="bg2">
                    <a:lumMod val="50000"/>
                  </a:schemeClr>
                </a:solidFill>
              </a:rPr>
              <a:t>De favoriser une discussion authentique, claire et affirmée avec ses interlocuteurs</a:t>
            </a:r>
          </a:p>
          <a:p>
            <a:pPr marL="171450" indent="-171450" fontAlgn="base">
              <a:buFont typeface="Arial" panose="020B0604020202020204" pitchFamily="34" charset="0"/>
              <a:buChar char="•"/>
            </a:pPr>
            <a:r>
              <a:rPr lang="fr-FR" sz="1200" dirty="0">
                <a:solidFill>
                  <a:schemeClr val="bg2">
                    <a:lumMod val="50000"/>
                  </a:schemeClr>
                </a:solidFill>
              </a:rPr>
              <a:t>De mieux gérer les tensions et les conflits</a:t>
            </a:r>
          </a:p>
        </p:txBody>
      </p:sp>
      <p:sp>
        <p:nvSpPr>
          <p:cNvPr id="18" name="Rectangle à coins arrondis 17"/>
          <p:cNvSpPr/>
          <p:nvPr/>
        </p:nvSpPr>
        <p:spPr>
          <a:xfrm>
            <a:off x="189730" y="5212202"/>
            <a:ext cx="6496968" cy="4403703"/>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1ère partie : définir ce qu’est l’assertivité</a:t>
            </a:r>
          </a:p>
          <a:p>
            <a:pPr marL="171450" indent="-171450" fontAlgn="base">
              <a:buFont typeface="Arial" panose="020B0604020202020204" pitchFamily="34" charset="0"/>
              <a:buChar char="•"/>
            </a:pPr>
            <a:r>
              <a:rPr lang="fr-FR" sz="1200" dirty="0">
                <a:solidFill>
                  <a:schemeClr val="bg2">
                    <a:lumMod val="50000"/>
                  </a:schemeClr>
                </a:solidFill>
              </a:rPr>
              <a:t>Identifier sa tendance comportementale (entre inhibition, agressivité et assertivité)</a:t>
            </a:r>
          </a:p>
          <a:p>
            <a:pPr marL="171450" indent="-171450" fontAlgn="base">
              <a:buFont typeface="Arial" panose="020B0604020202020204" pitchFamily="34" charset="0"/>
              <a:buChar char="•"/>
            </a:pPr>
            <a:r>
              <a:rPr lang="fr-FR" sz="1200" dirty="0">
                <a:solidFill>
                  <a:schemeClr val="bg2">
                    <a:lumMod val="50000"/>
                  </a:schemeClr>
                </a:solidFill>
              </a:rPr>
              <a:t>S’affirmer davantage : les vertus et les limites</a:t>
            </a:r>
          </a:p>
          <a:p>
            <a:pPr marL="171450" indent="-171450" fontAlgn="base">
              <a:buFont typeface="Arial" panose="020B0604020202020204" pitchFamily="34" charset="0"/>
              <a:buChar char="•"/>
            </a:pPr>
            <a:r>
              <a:rPr lang="fr-FR" sz="1200" dirty="0">
                <a:solidFill>
                  <a:schemeClr val="bg2">
                    <a:lumMod val="50000"/>
                  </a:schemeClr>
                </a:solidFill>
              </a:rPr>
              <a:t>La communication non violente : le modèle OSBD (Observation, Sentiments, Besoins et Demandes)</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2</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comprendre le lien entre émotions et relations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Gérer le stress et l’irritabilité induits par une tension relationnelle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Développer ses capacités d’empathie tout en maintenant son assertivité </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3</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formuler une demande et mettre des limites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Formuler une demande à un collègue ou son encadrant </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Mettre des limites et savoir dire non pour trouver des compromis</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4ème partie :  développer des </a:t>
            </a:r>
            <a:r>
              <a:rPr lang="fr-FR" sz="1200" b="1" dirty="0" err="1">
                <a:solidFill>
                  <a:schemeClr val="bg2">
                    <a:lumMod val="50000"/>
                  </a:schemeClr>
                </a:solidFill>
                <a:latin typeface="Candara" panose="020E0502030303020204" pitchFamily="34" charset="0"/>
              </a:rPr>
              <a:t>feed-backs</a:t>
            </a:r>
            <a:r>
              <a:rPr lang="fr-FR" sz="1200" b="1" dirty="0">
                <a:solidFill>
                  <a:schemeClr val="bg2">
                    <a:lumMod val="50000"/>
                  </a:schemeClr>
                </a:solidFill>
                <a:latin typeface="Candara" panose="020E0502030303020204" pitchFamily="34" charset="0"/>
              </a:rPr>
              <a:t> constructifs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Comprendre l’impact des feedbacks sur l’estime de soi et l’importance d’en demander</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Exprimer une critique constructive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Apprendre à recevoir une critique et gérer ses émotions suite à une critique fondée</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5ème partie :  et les compliments ? </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nos tentatives de minimisation ou d’évitement des compliments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Exprimer et recevoir des compliments : partage de la méthode « SISSI »</a:t>
            </a:r>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64878"/>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1812733" y="9590299"/>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6 novembre 2025</a:t>
            </a:r>
          </a:p>
        </p:txBody>
      </p:sp>
    </p:spTree>
    <p:extLst>
      <p:ext uri="{BB962C8B-B14F-4D97-AF65-F5344CB8AC3E}">
        <p14:creationId xmlns:p14="http://schemas.microsoft.com/office/powerpoint/2010/main" val="1092861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846253"/>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05844" y="3534589"/>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1067753"/>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favoriser le soutien et la </a:t>
            </a:r>
            <a:r>
              <a:rPr lang="fr-FR" sz="1400">
                <a:latin typeface="Leelawadee UI Semilight" panose="020B0402040204020203" pitchFamily="34" charset="-34"/>
                <a:cs typeface="Leelawadee UI Semilight" panose="020B0402040204020203" pitchFamily="34" charset="-34"/>
              </a:rPr>
              <a:t>reconnaissance au travail</a:t>
            </a:r>
            <a:endParaRPr lang="fr-FR" sz="1400" dirty="0">
              <a:latin typeface="Leelawadee UI Semilight" panose="020B0402040204020203" pitchFamily="34" charset="-34"/>
              <a:cs typeface="Leelawadee UI Semilight" panose="020B0402040204020203" pitchFamily="34" charset="-34"/>
            </a:endParaRPr>
          </a:p>
        </p:txBody>
      </p:sp>
      <p:sp>
        <p:nvSpPr>
          <p:cNvPr id="28" name="ZoneTexte 27"/>
          <p:cNvSpPr txBox="1"/>
          <p:nvPr/>
        </p:nvSpPr>
        <p:spPr>
          <a:xfrm>
            <a:off x="185812" y="5151892"/>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2121607"/>
            <a:ext cx="6549957" cy="1412982"/>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rPr>
              <a:t>Le sentiment d’appartenance est un facteur de bien-être et de motivation au travail, d’autant plus depuis la crise sanitaire de la COVID-19. D’ailleurs, dans les diagnostics RPS, la qualité relationnelle est évoquée comme un déterminant de la santé psychologique au travail. Le soutien et les marques de reconnaissances participent aussi à la confiance en soi des salariés. Pour autant, la diversité des types de soutien et de reconnaissance sont rarement connus. Tour d’horizon des bonnes pratiques en la matière. </a:t>
            </a:r>
          </a:p>
        </p:txBody>
      </p:sp>
      <p:sp>
        <p:nvSpPr>
          <p:cNvPr id="13" name="Rectangle à coins arrondis 12"/>
          <p:cNvSpPr/>
          <p:nvPr/>
        </p:nvSpPr>
        <p:spPr>
          <a:xfrm>
            <a:off x="171301" y="3861970"/>
            <a:ext cx="6515397" cy="1201448"/>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rPr>
              <a:t>De comprendre ce qui assure la sécurité psychologique dans une équipe</a:t>
            </a:r>
          </a:p>
          <a:p>
            <a:pPr marL="171450" indent="-171450" fontAlgn="base">
              <a:buFont typeface="Arial" panose="020B0604020202020204" pitchFamily="34" charset="0"/>
              <a:buChar char="•"/>
            </a:pPr>
            <a:r>
              <a:rPr lang="fr-FR" sz="1200" dirty="0">
                <a:solidFill>
                  <a:schemeClr val="bg2">
                    <a:lumMod val="50000"/>
                  </a:schemeClr>
                </a:solidFill>
              </a:rPr>
              <a:t>De développer ses capacités d’empathie et de soutien</a:t>
            </a:r>
          </a:p>
          <a:p>
            <a:pPr marL="171450" indent="-171450" fontAlgn="base">
              <a:buFont typeface="Arial" panose="020B0604020202020204" pitchFamily="34" charset="0"/>
              <a:buChar char="•"/>
            </a:pPr>
            <a:r>
              <a:rPr lang="fr-FR" sz="1200" dirty="0">
                <a:solidFill>
                  <a:schemeClr val="bg2">
                    <a:lumMod val="50000"/>
                  </a:schemeClr>
                </a:solidFill>
              </a:rPr>
              <a:t>d‘identifier les différentes sources de reconnaissance</a:t>
            </a:r>
          </a:p>
          <a:p>
            <a:pPr marL="171450" indent="-171450" fontAlgn="base">
              <a:buFont typeface="Arial" panose="020B0604020202020204" pitchFamily="34" charset="0"/>
              <a:buChar char="•"/>
            </a:pPr>
            <a:r>
              <a:rPr lang="fr-FR" sz="1200" dirty="0">
                <a:solidFill>
                  <a:schemeClr val="bg2">
                    <a:lumMod val="50000"/>
                  </a:schemeClr>
                </a:solidFill>
              </a:rPr>
              <a:t>d’être à l’écoute des besoins de reconnaissance de ses pairs (collègues directs, clients internes/externes…)</a:t>
            </a:r>
          </a:p>
        </p:txBody>
      </p:sp>
      <p:sp>
        <p:nvSpPr>
          <p:cNvPr id="18" name="Rectangle à coins arrondis 17"/>
          <p:cNvSpPr/>
          <p:nvPr/>
        </p:nvSpPr>
        <p:spPr>
          <a:xfrm>
            <a:off x="203098" y="5548143"/>
            <a:ext cx="6483600" cy="3934077"/>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1</a:t>
            </a:r>
            <a:r>
              <a:rPr lang="fr-FR" sz="1200" b="1" baseline="30000" dirty="0">
                <a:solidFill>
                  <a:schemeClr val="bg2">
                    <a:lumMod val="50000"/>
                  </a:schemeClr>
                </a:solidFill>
                <a:latin typeface="Candara" panose="020E0502030303020204" pitchFamily="34" charset="0"/>
              </a:rPr>
              <a:t>ère</a:t>
            </a:r>
            <a:r>
              <a:rPr lang="fr-FR" sz="1200" b="1" dirty="0">
                <a:solidFill>
                  <a:schemeClr val="bg2">
                    <a:lumMod val="50000"/>
                  </a:schemeClr>
                </a:solidFill>
                <a:latin typeface="Candara" panose="020E0502030303020204" pitchFamily="34" charset="0"/>
              </a:rPr>
              <a:t> partie : comprendre les notions de soutien et de sécurité psychologique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Comprendre le lien entre soutien et sécurité psychologique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les 4 types de soutien : opérationnel, informationnel, émotionnel et d’estime</a:t>
            </a:r>
          </a:p>
          <a:p>
            <a:pPr marL="171450" indent="-171450">
              <a:buFont typeface="Arial" panose="020B0604020202020204" pitchFamily="34" charset="0"/>
              <a:buChar char="•"/>
            </a:pPr>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2</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développer ses capacités d’empathie pour manifester son soutien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Mythes et réalités sur l’empathie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Apprendre à écouter, questionner, reformuler</a:t>
            </a:r>
          </a:p>
          <a:p>
            <a:endParaRPr lang="fr-FR" sz="1200" b="1" dirty="0">
              <a:solidFill>
                <a:schemeClr val="bg2">
                  <a:lumMod val="50000"/>
                </a:schemeClr>
              </a:solidFill>
            </a:endParaRPr>
          </a:p>
          <a:p>
            <a:r>
              <a:rPr lang="fr-FR" sz="1200" b="1" dirty="0">
                <a:solidFill>
                  <a:schemeClr val="bg2">
                    <a:lumMod val="50000"/>
                  </a:schemeClr>
                </a:solidFill>
              </a:rPr>
              <a:t>3</a:t>
            </a:r>
            <a:r>
              <a:rPr lang="fr-FR" sz="1200" b="1" baseline="30000" dirty="0">
                <a:solidFill>
                  <a:schemeClr val="bg2">
                    <a:lumMod val="50000"/>
                  </a:schemeClr>
                </a:solidFill>
              </a:rPr>
              <a:t>ème</a:t>
            </a:r>
            <a:r>
              <a:rPr lang="fr-FR" sz="1200" b="1" dirty="0">
                <a:solidFill>
                  <a:schemeClr val="bg2">
                    <a:lumMod val="50000"/>
                  </a:schemeClr>
                </a:solidFill>
              </a:rPr>
              <a:t> partie : comprendre les différents types de reconnaissance</a:t>
            </a:r>
          </a:p>
          <a:p>
            <a:pPr marL="171450" indent="-171450">
              <a:buFont typeface="Arial" panose="020B0604020202020204" pitchFamily="34" charset="0"/>
              <a:buChar char="•"/>
            </a:pPr>
            <a:r>
              <a:rPr lang="fr-FR" sz="1200" dirty="0">
                <a:solidFill>
                  <a:schemeClr val="bg2">
                    <a:lumMod val="50000"/>
                  </a:schemeClr>
                </a:solidFill>
              </a:rPr>
              <a:t>Comprendre l’impact du feed-back positif sur la confiance en soi et la cohésion</a:t>
            </a:r>
          </a:p>
          <a:p>
            <a:pPr marL="171450" indent="-171450">
              <a:buFont typeface="Arial" panose="020B0604020202020204" pitchFamily="34" charset="0"/>
              <a:buChar char="•"/>
            </a:pPr>
            <a:r>
              <a:rPr lang="fr-FR" sz="1200" dirty="0">
                <a:solidFill>
                  <a:schemeClr val="bg2">
                    <a:lumMod val="50000"/>
                  </a:schemeClr>
                </a:solidFill>
              </a:rPr>
              <a:t>Distinguer la reconnaissance de la personne (la considération), des compétences, de l’investissement, des résultats</a:t>
            </a:r>
          </a:p>
          <a:p>
            <a:pPr marL="171450" indent="-171450">
              <a:buFont typeface="Arial" panose="020B0604020202020204" pitchFamily="34" charset="0"/>
              <a:buChar char="•"/>
            </a:pPr>
            <a:r>
              <a:rPr lang="fr-FR" sz="1200" dirty="0">
                <a:solidFill>
                  <a:schemeClr val="bg2">
                    <a:lumMod val="50000"/>
                  </a:schemeClr>
                </a:solidFill>
              </a:rPr>
              <a:t>Identifier les types de reconnaissances auxquels chacun va être plus sensible</a:t>
            </a:r>
          </a:p>
          <a:p>
            <a:br>
              <a:rPr lang="fr-FR" sz="1200" dirty="0">
                <a:solidFill>
                  <a:schemeClr val="bg2">
                    <a:lumMod val="50000"/>
                  </a:schemeClr>
                </a:solidFill>
              </a:rPr>
            </a:br>
            <a:r>
              <a:rPr lang="fr-FR" sz="1200" dirty="0">
                <a:solidFill>
                  <a:schemeClr val="bg2">
                    <a:lumMod val="50000"/>
                  </a:schemeClr>
                </a:solidFill>
              </a:rPr>
              <a:t>4</a:t>
            </a:r>
            <a:r>
              <a:rPr lang="fr-FR" sz="1200" b="1" dirty="0">
                <a:solidFill>
                  <a:schemeClr val="bg2">
                    <a:lumMod val="50000"/>
                  </a:schemeClr>
                </a:solidFill>
              </a:rPr>
              <a:t>ème partie : développer les marques de reconnaissance envers soi et les autres</a:t>
            </a:r>
          </a:p>
          <a:p>
            <a:pPr marL="171450" indent="-171450">
              <a:buFont typeface="Arial" panose="020B0604020202020204" pitchFamily="34" charset="0"/>
              <a:buChar char="•"/>
            </a:pPr>
            <a:r>
              <a:rPr lang="fr-FR" sz="1200" dirty="0" err="1">
                <a:solidFill>
                  <a:schemeClr val="bg2">
                    <a:lumMod val="50000"/>
                  </a:schemeClr>
                </a:solidFill>
              </a:rPr>
              <a:t>Melting</a:t>
            </a:r>
            <a:r>
              <a:rPr lang="fr-FR" sz="1200" dirty="0">
                <a:solidFill>
                  <a:schemeClr val="bg2">
                    <a:lumMod val="50000"/>
                  </a:schemeClr>
                </a:solidFill>
              </a:rPr>
              <a:t> pot des signes de reconnaissance dans les situations évoquées par les participants</a:t>
            </a:r>
          </a:p>
          <a:p>
            <a:pPr marL="171450" indent="-171450">
              <a:buFont typeface="Arial" panose="020B0604020202020204" pitchFamily="34" charset="0"/>
              <a:buChar char="•"/>
            </a:pPr>
            <a:r>
              <a:rPr lang="fr-FR" sz="1200" dirty="0">
                <a:solidFill>
                  <a:schemeClr val="bg2">
                    <a:lumMod val="50000"/>
                  </a:schemeClr>
                </a:solidFill>
              </a:rPr>
              <a:t>Exprimer et recevoir un compliment</a:t>
            </a:r>
          </a:p>
          <a:p>
            <a:pPr marL="171450" indent="-171450">
              <a:buFont typeface="Arial" panose="020B0604020202020204" pitchFamily="34" charset="0"/>
              <a:buChar char="•"/>
            </a:pPr>
            <a:r>
              <a:rPr lang="fr-FR" sz="1200" dirty="0">
                <a:solidFill>
                  <a:schemeClr val="bg2">
                    <a:lumMod val="50000"/>
                  </a:schemeClr>
                </a:solidFill>
              </a:rPr>
              <a:t>Et quand la reconnaissance n’arrive pas ? Focus sur les exercices qui aident (exercices de gratitude, les lettres de la colère)</a:t>
            </a:r>
          </a:p>
          <a:p>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64878"/>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1812733" y="9590299"/>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6 novembre 2025</a:t>
            </a:r>
          </a:p>
        </p:txBody>
      </p:sp>
    </p:spTree>
    <p:extLst>
      <p:ext uri="{BB962C8B-B14F-4D97-AF65-F5344CB8AC3E}">
        <p14:creationId xmlns:p14="http://schemas.microsoft.com/office/powerpoint/2010/main" val="316118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796149"/>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05844" y="3622271"/>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1067753"/>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participer à son bien-être au travail en s’inspirant de la psychologie positive et de la motivation</a:t>
            </a:r>
          </a:p>
        </p:txBody>
      </p:sp>
      <p:sp>
        <p:nvSpPr>
          <p:cNvPr id="28" name="ZoneTexte 27"/>
          <p:cNvSpPr txBox="1"/>
          <p:nvPr/>
        </p:nvSpPr>
        <p:spPr>
          <a:xfrm>
            <a:off x="105844" y="4965082"/>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2121607"/>
            <a:ext cx="6549957" cy="1412982"/>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1200" dirty="0">
              <a:solidFill>
                <a:schemeClr val="bg2">
                  <a:lumMod val="50000"/>
                </a:schemeClr>
              </a:solidFill>
            </a:endParaRPr>
          </a:p>
          <a:p>
            <a:pPr algn="just"/>
            <a:r>
              <a:rPr lang="fr-FR" sz="1200" dirty="0">
                <a:solidFill>
                  <a:schemeClr val="bg2">
                    <a:lumMod val="50000"/>
                  </a:schemeClr>
                </a:solidFill>
              </a:rPr>
              <a:t>L’entreprise qui engage une démarche QVT trouvera des outils concrets et dynamisants en psychologie positive. La psychologie positive, ce n’est pas considérer que tout va bien, mais percevoir les événements désagréables et en même temps s’entraîner à repérer et mémoriser plus que d’habitude ce qui va bien. </a:t>
            </a:r>
          </a:p>
          <a:p>
            <a:pPr algn="just"/>
            <a:endParaRPr lang="fr-FR" sz="1200" b="1" dirty="0">
              <a:solidFill>
                <a:schemeClr val="bg2">
                  <a:lumMod val="50000"/>
                </a:schemeClr>
              </a:solidFill>
            </a:endParaRPr>
          </a:p>
          <a:p>
            <a:pPr algn="just"/>
            <a:r>
              <a:rPr lang="fr-FR" sz="1200" b="1" dirty="0">
                <a:solidFill>
                  <a:schemeClr val="bg2">
                    <a:lumMod val="50000"/>
                  </a:schemeClr>
                </a:solidFill>
              </a:rPr>
              <a:t>Les + de cette formation </a:t>
            </a:r>
            <a:r>
              <a:rPr lang="fr-FR" sz="1200" dirty="0">
                <a:solidFill>
                  <a:schemeClr val="bg2">
                    <a:lumMod val="50000"/>
                  </a:schemeClr>
                </a:solidFill>
              </a:rPr>
              <a:t>: une sensibilisation aux outils de cette approche récente en psychologie, avec des exercices ludiques et concrets, à faire dans la sphère professionnelle comme personnelle. </a:t>
            </a:r>
          </a:p>
          <a:p>
            <a:pPr algn="just"/>
            <a:endParaRPr lang="fr-FR" sz="1200" dirty="0">
              <a:solidFill>
                <a:schemeClr val="bg2">
                  <a:lumMod val="50000"/>
                </a:schemeClr>
              </a:solidFill>
            </a:endParaRPr>
          </a:p>
        </p:txBody>
      </p:sp>
      <p:sp>
        <p:nvSpPr>
          <p:cNvPr id="13" name="Rectangle à coins arrondis 12"/>
          <p:cNvSpPr/>
          <p:nvPr/>
        </p:nvSpPr>
        <p:spPr>
          <a:xfrm>
            <a:off x="171301" y="3950444"/>
            <a:ext cx="6515397" cy="876972"/>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rPr>
              <a:t>d'identifier davantage les sources de bien-être, ses ressources (internes et externes) et ses marges de </a:t>
            </a:r>
            <a:r>
              <a:rPr lang="fr-FR" sz="1200" dirty="0" err="1">
                <a:solidFill>
                  <a:schemeClr val="bg2">
                    <a:lumMod val="50000"/>
                  </a:schemeClr>
                </a:solidFill>
              </a:rPr>
              <a:t>manoeuvre</a:t>
            </a:r>
            <a:endParaRPr lang="fr-FR" sz="1200" dirty="0">
              <a:solidFill>
                <a:schemeClr val="bg2">
                  <a:lumMod val="50000"/>
                </a:schemeClr>
              </a:solidFill>
            </a:endParaRPr>
          </a:p>
          <a:p>
            <a:pPr marL="171450" indent="-171450" fontAlgn="base">
              <a:buFont typeface="Arial" panose="020B0604020202020204" pitchFamily="34" charset="0"/>
              <a:buChar char="•"/>
            </a:pPr>
            <a:r>
              <a:rPr lang="fr-FR" sz="1200" dirty="0">
                <a:solidFill>
                  <a:schemeClr val="bg2">
                    <a:lumMod val="50000"/>
                  </a:schemeClr>
                </a:solidFill>
              </a:rPr>
              <a:t>de mettre en place des actions dans la vie du quotidien</a:t>
            </a:r>
          </a:p>
        </p:txBody>
      </p:sp>
      <p:sp>
        <p:nvSpPr>
          <p:cNvPr id="18" name="Rectangle à coins arrondis 17"/>
          <p:cNvSpPr/>
          <p:nvPr/>
        </p:nvSpPr>
        <p:spPr>
          <a:xfrm>
            <a:off x="203098" y="5272859"/>
            <a:ext cx="6483600" cy="4137327"/>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1ère partie : comprendre les fondements de la psychologie positive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Notre cerveau n’est pas fait pour nous rendre heureux : mieux comprendre les biais cognitifs et émotionnels qui conduisent à une perception généralement négative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Distinguer psychologie positive et pensées positives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Découvrir les bienfaits de la psychologie positive au quotidien</a:t>
            </a:r>
          </a:p>
          <a:p>
            <a:pPr marL="171450" indent="-171450">
              <a:buFont typeface="Arial" panose="020B0604020202020204" pitchFamily="34" charset="0"/>
              <a:buChar char="•"/>
            </a:pPr>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2</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développer sa flexibilité psychologique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et mobiliser ses forces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Passer à l’action pour se rapprocher de ses valeurs malgré le stress ressenti</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Porter davantage attention à l’instant présent</a:t>
            </a:r>
          </a:p>
          <a:p>
            <a:endParaRPr lang="fr-FR" sz="1200"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3</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connaître les types de motivation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Connaître les 4 types de motivation qui nous animent : plaisir, sens, devoir et récompense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Motiver les autres, est-ce vraiment possible ? Développer une attitude empathique et valorisante </a:t>
            </a:r>
          </a:p>
          <a:p>
            <a:endParaRPr lang="fr-FR" sz="1200"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4</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utiliser les leviers de la motivation pour soi et les autres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Quels sont les déterminants de ma motivation ? Compétences, autonomie, appartenance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Faire une place aux activités qui nourrissent la Qualité de vie au travail et la motivation : focus sur les tâches importantes mais non urgentes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Mobiliser les ressources (endroits, activités, personnes) au travail et hors travail</a:t>
            </a:r>
          </a:p>
          <a:p>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64878"/>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2104815" y="9577010"/>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a:t>
            </a:r>
            <a:r>
              <a:rPr lang="fr-FR" sz="1100" i="1">
                <a:solidFill>
                  <a:schemeClr val="tx1">
                    <a:lumMod val="65000"/>
                    <a:lumOff val="35000"/>
                  </a:schemeClr>
                </a:solidFill>
                <a:latin typeface="Candara" panose="020E0502030303020204" pitchFamily="34" charset="0"/>
              </a:rPr>
              <a:t>le 10 </a:t>
            </a:r>
            <a:r>
              <a:rPr lang="fr-FR" sz="1100" i="1" dirty="0">
                <a:solidFill>
                  <a:schemeClr val="tx1">
                    <a:lumMod val="65000"/>
                    <a:lumOff val="35000"/>
                  </a:schemeClr>
                </a:solidFill>
                <a:latin typeface="Candara" panose="020E0502030303020204" pitchFamily="34" charset="0"/>
              </a:rPr>
              <a:t>novembre 2025</a:t>
            </a:r>
          </a:p>
        </p:txBody>
      </p:sp>
    </p:spTree>
    <p:extLst>
      <p:ext uri="{BB962C8B-B14F-4D97-AF65-F5344CB8AC3E}">
        <p14:creationId xmlns:p14="http://schemas.microsoft.com/office/powerpoint/2010/main" val="589680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F26BF-FB59-BCD8-8E4E-8EA073DCB1F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CBC2F35-6410-FFB4-5083-684092AF732B}"/>
              </a:ext>
            </a:extLst>
          </p:cNvPr>
          <p:cNvSpPr/>
          <p:nvPr/>
        </p:nvSpPr>
        <p:spPr>
          <a:xfrm>
            <a:off x="0" y="0"/>
            <a:ext cx="6858000" cy="990600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dirty="0">
              <a:latin typeface="Leelawadee UI Semilight" panose="020B0402040204020203" pitchFamily="34" charset="-34"/>
              <a:cs typeface="Leelawadee UI Semilight" panose="020B0402040204020203" pitchFamily="34" charset="-34"/>
            </a:endParaRPr>
          </a:p>
        </p:txBody>
      </p:sp>
      <p:sp>
        <p:nvSpPr>
          <p:cNvPr id="2" name="Rectangle à coins arrondis 12">
            <a:extLst>
              <a:ext uri="{FF2B5EF4-FFF2-40B4-BE49-F238E27FC236}">
                <a16:creationId xmlns:a16="http://schemas.microsoft.com/office/drawing/2014/main" id="{7241F7B9-FF8F-8194-DEA5-0234FE6C3E2E}"/>
              </a:ext>
            </a:extLst>
          </p:cNvPr>
          <p:cNvSpPr/>
          <p:nvPr/>
        </p:nvSpPr>
        <p:spPr>
          <a:xfrm>
            <a:off x="1130903" y="7306836"/>
            <a:ext cx="4596193"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bg1"/>
                </a:solidFill>
                <a:latin typeface="Candara" panose="020E0502030303020204" pitchFamily="34" charset="0"/>
              </a:rPr>
              <a:t>Envie d’en savoir plus ? Discutons-en</a:t>
            </a:r>
          </a:p>
          <a:p>
            <a:pPr algn="ctr"/>
            <a:endParaRPr lang="fr-FR" sz="1400" b="1" dirty="0">
              <a:solidFill>
                <a:schemeClr val="bg1"/>
              </a:solidFill>
              <a:latin typeface="Candara" panose="020E0502030303020204" pitchFamily="34" charset="0"/>
            </a:endParaRPr>
          </a:p>
          <a:p>
            <a:pPr algn="ctr"/>
            <a:r>
              <a:rPr lang="fr-FR" sz="1400" b="1" dirty="0">
                <a:solidFill>
                  <a:schemeClr val="bg1"/>
                </a:solidFill>
                <a:latin typeface="Candara" panose="020E0502030303020204" pitchFamily="34" charset="0"/>
              </a:rPr>
              <a:t>Claire PRIQUET</a:t>
            </a:r>
          </a:p>
          <a:p>
            <a:pPr algn="ctr"/>
            <a:r>
              <a:rPr lang="fr-FR" sz="1400" dirty="0">
                <a:solidFill>
                  <a:schemeClr val="bg1"/>
                </a:solidFill>
                <a:latin typeface="Candara" panose="020E0502030303020204" pitchFamily="34" charset="0"/>
              </a:rPr>
              <a:t>Psychologue sociale des organisations – psychothérapeute</a:t>
            </a:r>
          </a:p>
          <a:p>
            <a:pPr algn="ctr"/>
            <a:r>
              <a:rPr lang="fr-FR" sz="1400" dirty="0">
                <a:solidFill>
                  <a:schemeClr val="bg1"/>
                </a:solidFill>
                <a:latin typeface="Candara" panose="020E0502030303020204" pitchFamily="34" charset="0"/>
              </a:rPr>
              <a:t>Consultante en prévention des RPS et QVCT</a:t>
            </a:r>
          </a:p>
          <a:p>
            <a:pPr algn="ctr"/>
            <a:r>
              <a:rPr lang="fr-FR" sz="1400" dirty="0">
                <a:solidFill>
                  <a:schemeClr val="bg1"/>
                </a:solidFill>
                <a:latin typeface="Candara" panose="020E0502030303020204" pitchFamily="34" charset="0"/>
              </a:rPr>
              <a:t>Fondatrice de Claire Priquet Conseils</a:t>
            </a:r>
          </a:p>
          <a:p>
            <a:pPr algn="ctr"/>
            <a:endParaRPr lang="fr-FR" sz="1400" b="1" dirty="0">
              <a:solidFill>
                <a:schemeClr val="bg1"/>
              </a:solidFill>
              <a:latin typeface="Candara" panose="020E0502030303020204" pitchFamily="34" charset="0"/>
            </a:endParaRPr>
          </a:p>
          <a:p>
            <a:pPr algn="ctr"/>
            <a:r>
              <a:rPr lang="fr-FR" sz="1400" dirty="0">
                <a:solidFill>
                  <a:schemeClr val="bg1"/>
                </a:solidFill>
                <a:latin typeface="Candara" panose="020E0502030303020204" pitchFamily="34" charset="0"/>
                <a:hlinkClick r:id="rId3">
                  <a:extLst>
                    <a:ext uri="{A12FA001-AC4F-418D-AE19-62706E023703}">
                      <ahyp:hlinkClr xmlns:ahyp="http://schemas.microsoft.com/office/drawing/2018/hyperlinkcolor" val="tx"/>
                    </a:ext>
                  </a:extLst>
                </a:hlinkClick>
              </a:rPr>
              <a:t>Mail : contact@clairepriquetconseils.com</a:t>
            </a:r>
            <a:endParaRPr lang="fr-FR" sz="1400" dirty="0">
              <a:solidFill>
                <a:schemeClr val="bg1"/>
              </a:solidFill>
              <a:latin typeface="Candara" panose="020E0502030303020204" pitchFamily="34" charset="0"/>
            </a:endParaRPr>
          </a:p>
          <a:p>
            <a:pPr algn="ctr"/>
            <a:r>
              <a:rPr lang="fr-FR" sz="1400" dirty="0">
                <a:solidFill>
                  <a:schemeClr val="bg1"/>
                </a:solidFill>
                <a:latin typeface="Candara" panose="020E0502030303020204" pitchFamily="34" charset="0"/>
              </a:rPr>
              <a:t>Portable : 06.67.67.06.61</a:t>
            </a:r>
          </a:p>
          <a:p>
            <a:pPr algn="ctr"/>
            <a:r>
              <a:rPr lang="fr-FR" sz="1400" u="sng" dirty="0">
                <a:solidFill>
                  <a:schemeClr val="bg1"/>
                </a:solidFill>
                <a:latin typeface="Candara" panose="020E0502030303020204" pitchFamily="34" charset="0"/>
              </a:rPr>
              <a:t>Site Internet </a:t>
            </a:r>
            <a:r>
              <a:rPr lang="fr-FR" sz="1400" dirty="0">
                <a:solidFill>
                  <a:schemeClr val="bg1"/>
                </a:solidFill>
                <a:latin typeface="Candara" panose="020E0502030303020204" pitchFamily="34" charset="0"/>
              </a:rPr>
              <a:t>: </a:t>
            </a:r>
            <a:r>
              <a:rPr lang="fr-FR" sz="1400" dirty="0">
                <a:solidFill>
                  <a:schemeClr val="bg1"/>
                </a:solidFill>
                <a:latin typeface="Candara" panose="020E0502030303020204" pitchFamily="34" charset="0"/>
                <a:hlinkClick r:id="rId4"/>
              </a:rPr>
              <a:t>clairepriquetconseils.com</a:t>
            </a:r>
            <a:endParaRPr lang="fr-FR" sz="1400" dirty="0">
              <a:solidFill>
                <a:schemeClr val="bg1"/>
              </a:solidFill>
              <a:latin typeface="Candara" panose="020E0502030303020204" pitchFamily="34" charset="0"/>
            </a:endParaRPr>
          </a:p>
          <a:p>
            <a:pPr algn="ctr"/>
            <a:r>
              <a:rPr lang="fr-FR" sz="1400" dirty="0">
                <a:solidFill>
                  <a:schemeClr val="bg1"/>
                </a:solidFill>
                <a:latin typeface="Candara" panose="020E0502030303020204" pitchFamily="34" charset="0"/>
              </a:rPr>
              <a:t>Visualiser mon </a:t>
            </a:r>
            <a:r>
              <a:rPr lang="fr-FR" sz="1400" dirty="0">
                <a:solidFill>
                  <a:srgbClr val="0563C1"/>
                </a:solidFill>
                <a:hlinkClick r:id="rId5">
                  <a:extLst>
                    <a:ext uri="{A12FA001-AC4F-418D-AE19-62706E023703}">
                      <ahyp:hlinkClr xmlns:ahyp="http://schemas.microsoft.com/office/drawing/2018/hyperlinkcolor" val="tx"/>
                    </a:ext>
                  </a:extLst>
                </a:hlinkClick>
              </a:rPr>
              <a:t>profil </a:t>
            </a:r>
            <a:r>
              <a:rPr lang="fr-FR" sz="1400" dirty="0" err="1">
                <a:solidFill>
                  <a:srgbClr val="0563C1"/>
                </a:solidFill>
                <a:hlinkClick r:id="rId5">
                  <a:extLst>
                    <a:ext uri="{A12FA001-AC4F-418D-AE19-62706E023703}">
                      <ahyp:hlinkClr xmlns:ahyp="http://schemas.microsoft.com/office/drawing/2018/hyperlinkcolor" val="tx"/>
                    </a:ext>
                  </a:extLst>
                </a:hlinkClick>
              </a:rPr>
              <a:t>Linkedin</a:t>
            </a:r>
            <a:r>
              <a:rPr lang="fr-FR" sz="1400" dirty="0">
                <a:solidFill>
                  <a:srgbClr val="0563C1"/>
                </a:solidFill>
                <a:hlinkClick r:id="rId5">
                  <a:extLst>
                    <a:ext uri="{A12FA001-AC4F-418D-AE19-62706E023703}">
                      <ahyp:hlinkClr xmlns:ahyp="http://schemas.microsoft.com/office/drawing/2018/hyperlinkcolor" val="tx"/>
                    </a:ext>
                  </a:extLst>
                </a:hlinkClick>
              </a:rPr>
              <a:t> </a:t>
            </a:r>
            <a:r>
              <a:rPr lang="fr-FR" sz="1400" dirty="0">
                <a:solidFill>
                  <a:schemeClr val="bg1"/>
                </a:solidFill>
                <a:latin typeface="Candara" panose="020E0502030303020204" pitchFamily="34" charset="0"/>
              </a:rPr>
              <a:t>pour découvrir mon activité</a:t>
            </a:r>
          </a:p>
        </p:txBody>
      </p:sp>
    </p:spTree>
    <p:extLst>
      <p:ext uri="{BB962C8B-B14F-4D97-AF65-F5344CB8AC3E}">
        <p14:creationId xmlns:p14="http://schemas.microsoft.com/office/powerpoint/2010/main" val="971101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6CE3F-3A25-423A-14E1-5FDF3661E3F2}"/>
            </a:ext>
          </a:extLst>
        </p:cNvPr>
        <p:cNvGrpSpPr/>
        <p:nvPr/>
      </p:nvGrpSpPr>
      <p:grpSpPr>
        <a:xfrm>
          <a:off x="0" y="0"/>
          <a:ext cx="0" cy="0"/>
          <a:chOff x="0" y="0"/>
          <a:chExt cx="0" cy="0"/>
        </a:xfrm>
      </p:grpSpPr>
      <p:sp>
        <p:nvSpPr>
          <p:cNvPr id="26" name="Rectangle à coins arrondis 17">
            <a:extLst>
              <a:ext uri="{FF2B5EF4-FFF2-40B4-BE49-F238E27FC236}">
                <a16:creationId xmlns:a16="http://schemas.microsoft.com/office/drawing/2014/main" id="{2B906F83-1C02-4BD2-8F6B-6759A7CC038B}"/>
              </a:ext>
            </a:extLst>
          </p:cNvPr>
          <p:cNvSpPr/>
          <p:nvPr/>
        </p:nvSpPr>
        <p:spPr>
          <a:xfrm>
            <a:off x="287593" y="5812255"/>
            <a:ext cx="6180175" cy="3901107"/>
          </a:xfrm>
          <a:prstGeom prst="roundRect">
            <a:avLst>
              <a:gd name="adj" fmla="val 3509"/>
            </a:avLst>
          </a:prstGeom>
          <a:solidFill>
            <a:srgbClr val="65A3A9">
              <a:alpha val="50000"/>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p:txBody>
      </p:sp>
      <p:sp>
        <p:nvSpPr>
          <p:cNvPr id="3" name="Rectangle 2">
            <a:extLst>
              <a:ext uri="{FF2B5EF4-FFF2-40B4-BE49-F238E27FC236}">
                <a16:creationId xmlns:a16="http://schemas.microsoft.com/office/drawing/2014/main" id="{3CDC798E-AB6C-3053-8F5C-4FA7BC77CF94}"/>
              </a:ext>
            </a:extLst>
          </p:cNvPr>
          <p:cNvSpPr/>
          <p:nvPr/>
        </p:nvSpPr>
        <p:spPr>
          <a:xfrm>
            <a:off x="0" y="1218612"/>
            <a:ext cx="5022166" cy="885326"/>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dirty="0">
                <a:latin typeface="Leelawadee UI Semilight"/>
                <a:cs typeface="Leelawadee UI Semilight"/>
              </a:rPr>
              <a:t>	     Les formations proposées</a:t>
            </a:r>
          </a:p>
        </p:txBody>
      </p:sp>
      <p:sp>
        <p:nvSpPr>
          <p:cNvPr id="13" name="Rectangle à coins arrondis 12">
            <a:extLst>
              <a:ext uri="{FF2B5EF4-FFF2-40B4-BE49-F238E27FC236}">
                <a16:creationId xmlns:a16="http://schemas.microsoft.com/office/drawing/2014/main" id="{3B9E2CD3-EB75-B3B7-BB44-E874DDE5B6D1}"/>
              </a:ext>
            </a:extLst>
          </p:cNvPr>
          <p:cNvSpPr/>
          <p:nvPr/>
        </p:nvSpPr>
        <p:spPr>
          <a:xfrm>
            <a:off x="386144" y="3571024"/>
            <a:ext cx="6085712" cy="885326"/>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just"/>
            <a:endParaRPr lang="fr-FR" sz="1200" dirty="0">
              <a:solidFill>
                <a:schemeClr val="bg2">
                  <a:lumMod val="50000"/>
                </a:schemeClr>
              </a:solidFill>
              <a:latin typeface="Candara" panose="020E0502030303020204" pitchFamily="34" charset="0"/>
            </a:endParaRPr>
          </a:p>
          <a:p>
            <a:pPr algn="just"/>
            <a:r>
              <a:rPr lang="fr-FR" sz="1200" dirty="0">
                <a:solidFill>
                  <a:schemeClr val="bg2">
                    <a:lumMod val="50000"/>
                  </a:schemeClr>
                </a:solidFill>
                <a:latin typeface="Candara" panose="020E0502030303020204" pitchFamily="34" charset="0"/>
              </a:rPr>
              <a:t>14 ans que je vous accompagne à travers mes actions de formations. Et parce qu’on n’en a jamais fini d’apprendre, je suis ravie de vous présenter ce catalogue de formations.</a:t>
            </a:r>
          </a:p>
          <a:p>
            <a:pPr algn="just"/>
            <a:endParaRPr lang="fr-FR" sz="1200" dirty="0">
              <a:solidFill>
                <a:schemeClr val="bg2">
                  <a:lumMod val="50000"/>
                </a:schemeClr>
              </a:solidFill>
              <a:latin typeface="Candara" panose="020E0502030303020204" pitchFamily="34" charset="0"/>
            </a:endParaRPr>
          </a:p>
          <a:p>
            <a:pPr algn="just"/>
            <a:r>
              <a:rPr lang="fr-FR" sz="1200" dirty="0">
                <a:solidFill>
                  <a:schemeClr val="bg2">
                    <a:lumMod val="50000"/>
                  </a:schemeClr>
                </a:solidFill>
                <a:latin typeface="Candara"/>
              </a:rPr>
              <a:t>La Santé mentale, grande cause nationale 2025 et 2026, est un enjeu majeur des équipes d’aujourd’hui et de demain. Si l’importance du sujet n’est plus à débat, monter en compétences sur ce sujet reste complexe. </a:t>
            </a:r>
          </a:p>
          <a:p>
            <a:pPr algn="just"/>
            <a:endParaRPr lang="fr-FR" sz="1200" dirty="0">
              <a:solidFill>
                <a:schemeClr val="bg2">
                  <a:lumMod val="50000"/>
                </a:schemeClr>
              </a:solidFill>
              <a:latin typeface="Candara"/>
            </a:endParaRPr>
          </a:p>
          <a:p>
            <a:pPr algn="just"/>
            <a:r>
              <a:rPr lang="fr-FR" sz="1200" dirty="0">
                <a:solidFill>
                  <a:schemeClr val="bg2">
                    <a:lumMod val="50000"/>
                  </a:schemeClr>
                </a:solidFill>
                <a:latin typeface="Candara"/>
              </a:rPr>
              <a:t>J’accompagne des publics variés en formation : collaborateurs, managers, indépendants, employeurs, membres du CSE. Mon double parcours (en conseil en prévention des risques psychosociaux et en psychologie sociale et psychothérapie) favorise une appropriation concrète des outils qui existent tout en vous accompagnant sur des situations individuelles délicates. </a:t>
            </a:r>
          </a:p>
          <a:p>
            <a:pPr algn="just"/>
            <a:endParaRPr lang="fr-FR" sz="1200" dirty="0">
              <a:solidFill>
                <a:schemeClr val="bg2">
                  <a:lumMod val="50000"/>
                </a:schemeClr>
              </a:solidFill>
              <a:latin typeface="Candara" panose="020E0502030303020204" pitchFamily="34" charset="0"/>
            </a:endParaRPr>
          </a:p>
          <a:p>
            <a:pPr algn="just"/>
            <a:endParaRPr lang="fr-FR" sz="1200" dirty="0">
              <a:solidFill>
                <a:schemeClr val="bg2">
                  <a:lumMod val="50000"/>
                </a:schemeClr>
              </a:solidFill>
              <a:latin typeface="Candara" panose="020E0502030303020204" pitchFamily="34" charset="0"/>
            </a:endParaRPr>
          </a:p>
        </p:txBody>
      </p:sp>
      <p:sp>
        <p:nvSpPr>
          <p:cNvPr id="20" name="ZoneTexte 34">
            <a:extLst>
              <a:ext uri="{FF2B5EF4-FFF2-40B4-BE49-F238E27FC236}">
                <a16:creationId xmlns:a16="http://schemas.microsoft.com/office/drawing/2014/main" id="{D8C833C0-D4D0-272F-A514-2740706626EE}"/>
              </a:ext>
            </a:extLst>
          </p:cNvPr>
          <p:cNvSpPr txBox="1"/>
          <p:nvPr/>
        </p:nvSpPr>
        <p:spPr>
          <a:xfrm>
            <a:off x="1466216" y="188466"/>
            <a:ext cx="3499202" cy="554572"/>
          </a:xfrm>
          <a:prstGeom prst="rect">
            <a:avLst/>
          </a:prstGeom>
          <a:noFill/>
        </p:spPr>
        <p:txBody>
          <a:bodyPr wrap="square" rtlCol="0">
            <a:noAutofit/>
          </a:bodyPr>
          <a:lstStyle/>
          <a:p>
            <a:pPr>
              <a:lnSpc>
                <a:spcPct val="107000"/>
              </a:lnSpc>
              <a:spcAft>
                <a:spcPts val="800"/>
              </a:spcAft>
            </a:pPr>
            <a:r>
              <a:rPr lang="fr-FR"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D755485A-1591-5888-8B5A-020FEAD9B7C4}"/>
              </a:ext>
            </a:extLst>
          </p:cNvPr>
          <p:cNvGrpSpPr/>
          <p:nvPr/>
        </p:nvGrpSpPr>
        <p:grpSpPr>
          <a:xfrm>
            <a:off x="813449" y="221773"/>
            <a:ext cx="652778" cy="651254"/>
            <a:chOff x="0" y="27726"/>
            <a:chExt cx="469595" cy="460026"/>
          </a:xfrm>
        </p:grpSpPr>
        <p:grpSp>
          <p:nvGrpSpPr>
            <p:cNvPr id="24" name="Groupe 23">
              <a:extLst>
                <a:ext uri="{FF2B5EF4-FFF2-40B4-BE49-F238E27FC236}">
                  <a16:creationId xmlns:a16="http://schemas.microsoft.com/office/drawing/2014/main" id="{1C72996D-C967-8E15-FAF9-E398CE3F37A1}"/>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B564F860-AF4D-5711-E3C1-EC9060E4D8F5}"/>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6F91A3BF-F212-D0A6-2FD3-7E08E6B616D9}"/>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D46655D0-C00C-4B4F-1E3E-11F87138E52C}"/>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1558F2C2-EFC1-15C5-6E05-C18FD6DCA3A5}"/>
              </a:ext>
            </a:extLst>
          </p:cNvPr>
          <p:cNvSpPr txBox="1"/>
          <p:nvPr/>
        </p:nvSpPr>
        <p:spPr>
          <a:xfrm>
            <a:off x="1811007" y="629270"/>
            <a:ext cx="2480063" cy="439385"/>
          </a:xfrm>
          <a:prstGeom prst="rect">
            <a:avLst/>
          </a:prstGeom>
          <a:noFill/>
        </p:spPr>
        <p:txBody>
          <a:bodyPr wrap="square" rtlCol="0">
            <a:noAutofit/>
          </a:bodyPr>
          <a:lstStyle/>
          <a:p>
            <a:pPr>
              <a:lnSpc>
                <a:spcPct val="107000"/>
              </a:lnSpc>
              <a:spcAft>
                <a:spcPts val="800"/>
              </a:spcAft>
            </a:pPr>
            <a:r>
              <a:rPr lang="fr-FR" sz="11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1100" kern="1200" dirty="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11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A51DCB20-B073-7E12-5AB1-F6EF5445EFEB}"/>
              </a:ext>
            </a:extLst>
          </p:cNvPr>
          <p:cNvCxnSpPr>
            <a:cxnSpLocks/>
          </p:cNvCxnSpPr>
          <p:nvPr/>
        </p:nvCxnSpPr>
        <p:spPr>
          <a:xfrm>
            <a:off x="1603639" y="557636"/>
            <a:ext cx="2480064" cy="0"/>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sp>
        <p:nvSpPr>
          <p:cNvPr id="6" name="Rectangle à coins arrondis 12">
            <a:extLst>
              <a:ext uri="{FF2B5EF4-FFF2-40B4-BE49-F238E27FC236}">
                <a16:creationId xmlns:a16="http://schemas.microsoft.com/office/drawing/2014/main" id="{6EEE80D9-6D7C-F38A-B6E5-CA446E7C541C}"/>
              </a:ext>
            </a:extLst>
          </p:cNvPr>
          <p:cNvSpPr/>
          <p:nvPr/>
        </p:nvSpPr>
        <p:spPr>
          <a:xfrm>
            <a:off x="561148" y="5204637"/>
            <a:ext cx="5778672"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solidFill>
                  <a:srgbClr val="A61E3E"/>
                </a:solidFill>
                <a:latin typeface="Candara" panose="020E0502030303020204" pitchFamily="34" charset="0"/>
              </a:rPr>
              <a:t>Sur quels thèmes puis-je vous aider à monter en compétences ? </a:t>
            </a:r>
          </a:p>
        </p:txBody>
      </p:sp>
      <p:pic>
        <p:nvPicPr>
          <p:cNvPr id="12" name="Picture 11">
            <a:extLst>
              <a:ext uri="{FF2B5EF4-FFF2-40B4-BE49-F238E27FC236}">
                <a16:creationId xmlns:a16="http://schemas.microsoft.com/office/drawing/2014/main" id="{816C6E95-34CD-CC61-2D14-6FFF450623BB}"/>
              </a:ext>
            </a:extLst>
          </p:cNvPr>
          <p:cNvPicPr>
            <a:picLocks noChangeAspect="1"/>
          </p:cNvPicPr>
          <p:nvPr/>
        </p:nvPicPr>
        <p:blipFill>
          <a:blip r:embed="rId3">
            <a:extLst>
              <a:ext uri="{28A0092B-C50C-407E-A947-70E740481C1C}">
                <a14:useLocalDpi xmlns:a14="http://schemas.microsoft.com/office/drawing/2010/main" val="0"/>
              </a:ext>
            </a:extLst>
          </a:blip>
          <a:srcRect l="24694" t="8108" r="13696" b="26485"/>
          <a:stretch>
            <a:fillRect/>
          </a:stretch>
        </p:blipFill>
        <p:spPr>
          <a:xfrm>
            <a:off x="5156053" y="140660"/>
            <a:ext cx="1615708" cy="1963278"/>
          </a:xfrm>
          <a:prstGeom prst="rect">
            <a:avLst/>
          </a:prstGeom>
        </p:spPr>
      </p:pic>
      <p:sp>
        <p:nvSpPr>
          <p:cNvPr id="14" name="Rectangle à coins arrondis 12">
            <a:extLst>
              <a:ext uri="{FF2B5EF4-FFF2-40B4-BE49-F238E27FC236}">
                <a16:creationId xmlns:a16="http://schemas.microsoft.com/office/drawing/2014/main" id="{ED45B012-26D8-DA97-BB25-C67AC36FD4A3}"/>
              </a:ext>
            </a:extLst>
          </p:cNvPr>
          <p:cNvSpPr/>
          <p:nvPr/>
        </p:nvSpPr>
        <p:spPr>
          <a:xfrm>
            <a:off x="619583" y="7175017"/>
            <a:ext cx="5618834"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rgbClr val="FFFFFF"/>
                </a:solidFill>
                <a:latin typeface="Candara" panose="020E0502030303020204" pitchFamily="34" charset="0"/>
              </a:rPr>
              <a:t>Favoriser la Santé mentale de tous</a:t>
            </a:r>
          </a:p>
        </p:txBody>
      </p:sp>
      <p:sp>
        <p:nvSpPr>
          <p:cNvPr id="15" name="Rectangle à coins arrondis 12">
            <a:extLst>
              <a:ext uri="{FF2B5EF4-FFF2-40B4-BE49-F238E27FC236}">
                <a16:creationId xmlns:a16="http://schemas.microsoft.com/office/drawing/2014/main" id="{EEA0E6DE-514B-3BB2-DE0E-98B3057920CA}"/>
              </a:ext>
            </a:extLst>
          </p:cNvPr>
          <p:cNvSpPr/>
          <p:nvPr/>
        </p:nvSpPr>
        <p:spPr>
          <a:xfrm>
            <a:off x="619584" y="5773586"/>
            <a:ext cx="4772409"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rgbClr val="FFFFFF"/>
                </a:solidFill>
                <a:latin typeface="Candara" panose="020E0502030303020204" pitchFamily="34" charset="0"/>
              </a:rPr>
              <a:t>Prévenir les Risques Psychosociaux</a:t>
            </a:r>
          </a:p>
        </p:txBody>
      </p:sp>
      <p:sp>
        <p:nvSpPr>
          <p:cNvPr id="17" name="Rectangle à coins arrondis 12">
            <a:extLst>
              <a:ext uri="{FF2B5EF4-FFF2-40B4-BE49-F238E27FC236}">
                <a16:creationId xmlns:a16="http://schemas.microsoft.com/office/drawing/2014/main" id="{6063AFC0-80EE-0453-FA90-C13B6ABDF77F}"/>
              </a:ext>
            </a:extLst>
          </p:cNvPr>
          <p:cNvSpPr/>
          <p:nvPr/>
        </p:nvSpPr>
        <p:spPr>
          <a:xfrm>
            <a:off x="619583" y="8209176"/>
            <a:ext cx="6238417"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rgbClr val="FFFFFF"/>
                </a:solidFill>
                <a:latin typeface="Candara" panose="020E0502030303020204" pitchFamily="34" charset="0"/>
              </a:rPr>
              <a:t>Développer la Qualité de Vie et des Conditions de Travail</a:t>
            </a:r>
          </a:p>
        </p:txBody>
      </p:sp>
      <p:sp>
        <p:nvSpPr>
          <p:cNvPr id="18" name="Rectangle à coins arrondis 12">
            <a:extLst>
              <a:ext uri="{FF2B5EF4-FFF2-40B4-BE49-F238E27FC236}">
                <a16:creationId xmlns:a16="http://schemas.microsoft.com/office/drawing/2014/main" id="{FEBF3F2A-57ED-629E-66C6-48B94C4484AB}"/>
              </a:ext>
            </a:extLst>
          </p:cNvPr>
          <p:cNvSpPr/>
          <p:nvPr/>
        </p:nvSpPr>
        <p:spPr>
          <a:xfrm>
            <a:off x="619583" y="7660770"/>
            <a:ext cx="4533183"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fr-FR" sz="1200" dirty="0">
                <a:solidFill>
                  <a:srgbClr val="FFFFFF"/>
                </a:solidFill>
                <a:latin typeface="Candara" panose="020E0502030303020204" pitchFamily="34" charset="0"/>
              </a:rPr>
              <a:t>Repérer et accompagner les salariés en difficulté</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Mieux comprendre les troubles psychiques au travail</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Devenir référent Santé Mentale</a:t>
            </a:r>
          </a:p>
        </p:txBody>
      </p:sp>
      <p:sp>
        <p:nvSpPr>
          <p:cNvPr id="19" name="Rectangle à coins arrondis 12">
            <a:extLst>
              <a:ext uri="{FF2B5EF4-FFF2-40B4-BE49-F238E27FC236}">
                <a16:creationId xmlns:a16="http://schemas.microsoft.com/office/drawing/2014/main" id="{3BA7FE74-F10E-1F9A-D600-380078B73ED3}"/>
              </a:ext>
            </a:extLst>
          </p:cNvPr>
          <p:cNvSpPr/>
          <p:nvPr/>
        </p:nvSpPr>
        <p:spPr>
          <a:xfrm>
            <a:off x="619583" y="8807109"/>
            <a:ext cx="6132863"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fr-FR" sz="1200" dirty="0">
                <a:solidFill>
                  <a:srgbClr val="FFFFFF"/>
                </a:solidFill>
                <a:latin typeface="Candara" panose="020E0502030303020204" pitchFamily="34" charset="0"/>
              </a:rPr>
              <a:t>Développer son assertivité pour communiquer de façon plus constructive</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Favoriser le soutien et la reconnaissance au travail</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Participer à son bien-être au travail en s’inspirant de la psychologie positive et de la motivation</a:t>
            </a:r>
          </a:p>
        </p:txBody>
      </p:sp>
      <p:sp>
        <p:nvSpPr>
          <p:cNvPr id="16" name="Rectangle à coins arrondis 12">
            <a:extLst>
              <a:ext uri="{FF2B5EF4-FFF2-40B4-BE49-F238E27FC236}">
                <a16:creationId xmlns:a16="http://schemas.microsoft.com/office/drawing/2014/main" id="{AC569582-F39D-4308-5B9A-84804769209B}"/>
              </a:ext>
            </a:extLst>
          </p:cNvPr>
          <p:cNvSpPr/>
          <p:nvPr/>
        </p:nvSpPr>
        <p:spPr>
          <a:xfrm>
            <a:off x="619583" y="6345408"/>
            <a:ext cx="6211959" cy="538795"/>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dirty="0">
              <a:solidFill>
                <a:srgbClr val="FFFFFF"/>
              </a:solidFill>
              <a:latin typeface="Candara" panose="020E0502030303020204" pitchFamily="34" charset="0"/>
            </a:endParaRPr>
          </a:p>
          <a:p>
            <a:pPr marL="171450" indent="-171450">
              <a:buFont typeface="Arial" panose="020B0604020202020204" pitchFamily="34" charset="0"/>
              <a:buChar char="•"/>
            </a:pPr>
            <a:r>
              <a:rPr lang="fr-FR" sz="1200" dirty="0">
                <a:solidFill>
                  <a:srgbClr val="FFFFFF"/>
                </a:solidFill>
                <a:latin typeface="Candara" panose="020E0502030303020204" pitchFamily="34" charset="0"/>
              </a:rPr>
              <a:t>Mener une démarche diagnostique des RPS en interne</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Mieux gérer son stress au quotidien</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Mieux gérer son stress en tant qu’entrepreneur</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Prévenir l’épuisement professionnel</a:t>
            </a:r>
          </a:p>
          <a:p>
            <a:pPr marL="171450" indent="-171450">
              <a:buFont typeface="Arial" panose="020B0604020202020204" pitchFamily="34" charset="0"/>
              <a:buChar char="•"/>
            </a:pPr>
            <a:r>
              <a:rPr lang="fr-FR" sz="1200" dirty="0">
                <a:solidFill>
                  <a:srgbClr val="FFFFFF"/>
                </a:solidFill>
                <a:latin typeface="Candara" panose="020E0502030303020204" pitchFamily="34" charset="0"/>
              </a:rPr>
              <a:t>Vous avez dit charge mentale ? Mieux la comprendre pour mieux la gérer</a:t>
            </a:r>
          </a:p>
        </p:txBody>
      </p:sp>
      <p:sp>
        <p:nvSpPr>
          <p:cNvPr id="2" name="Rectangle à coins arrondis 12">
            <a:extLst>
              <a:ext uri="{FF2B5EF4-FFF2-40B4-BE49-F238E27FC236}">
                <a16:creationId xmlns:a16="http://schemas.microsoft.com/office/drawing/2014/main" id="{DFD2AE13-FE90-5805-2FFB-9EC35B84782A}"/>
              </a:ext>
            </a:extLst>
          </p:cNvPr>
          <p:cNvSpPr/>
          <p:nvPr/>
        </p:nvSpPr>
        <p:spPr>
          <a:xfrm>
            <a:off x="496991" y="2244349"/>
            <a:ext cx="6483599"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solidFill>
                  <a:srgbClr val="A61E3E"/>
                </a:solidFill>
                <a:latin typeface="Candara" panose="020E0502030303020204" pitchFamily="34" charset="0"/>
              </a:rPr>
              <a:t>Pourquoi investir dans la formation en Santé mentale au travail ? </a:t>
            </a:r>
          </a:p>
        </p:txBody>
      </p:sp>
    </p:spTree>
    <p:extLst>
      <p:ext uri="{BB962C8B-B14F-4D97-AF65-F5344CB8AC3E}">
        <p14:creationId xmlns:p14="http://schemas.microsoft.com/office/powerpoint/2010/main" val="1376811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4CF2A-4FCB-D492-39CF-C9CADA57B144}"/>
            </a:ext>
          </a:extLst>
        </p:cNvPr>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753E368D-4976-0889-E216-AA7605B369A1}"/>
              </a:ext>
            </a:extLst>
          </p:cNvPr>
          <p:cNvGraphicFramePr/>
          <p:nvPr>
            <p:extLst>
              <p:ext uri="{D42A27DB-BD31-4B8C-83A1-F6EECF244321}">
                <p14:modId xmlns:p14="http://schemas.microsoft.com/office/powerpoint/2010/main" val="412308831"/>
              </p:ext>
            </p:extLst>
          </p:nvPr>
        </p:nvGraphicFramePr>
        <p:xfrm>
          <a:off x="368368" y="3314339"/>
          <a:ext cx="6121263" cy="49631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a:extLst>
              <a:ext uri="{FF2B5EF4-FFF2-40B4-BE49-F238E27FC236}">
                <a16:creationId xmlns:a16="http://schemas.microsoft.com/office/drawing/2014/main" id="{92AD6CCF-19D8-D19D-F820-2480CAF38005}"/>
              </a:ext>
            </a:extLst>
          </p:cNvPr>
          <p:cNvSpPr/>
          <p:nvPr/>
        </p:nvSpPr>
        <p:spPr>
          <a:xfrm>
            <a:off x="0" y="9714314"/>
            <a:ext cx="6858000" cy="191686"/>
          </a:xfrm>
          <a:prstGeom prst="rect">
            <a:avLst/>
          </a:prstGeom>
          <a:solidFill>
            <a:srgbClr val="87A9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latin typeface="Leelawadee UI Semilight" panose="020B0402040204020203" pitchFamily="34" charset="-34"/>
              <a:cs typeface="Leelawadee UI Semilight" panose="020B0402040204020203" pitchFamily="34" charset="-34"/>
            </a:endParaRPr>
          </a:p>
        </p:txBody>
      </p:sp>
      <p:pic>
        <p:nvPicPr>
          <p:cNvPr id="9" name="Picture 8">
            <a:extLst>
              <a:ext uri="{FF2B5EF4-FFF2-40B4-BE49-F238E27FC236}">
                <a16:creationId xmlns:a16="http://schemas.microsoft.com/office/drawing/2014/main" id="{8C8CDA0F-F49D-A867-E29A-9A678EB7665B}"/>
              </a:ext>
            </a:extLst>
          </p:cNvPr>
          <p:cNvPicPr>
            <a:picLocks noChangeAspect="1"/>
          </p:cNvPicPr>
          <p:nvPr/>
        </p:nvPicPr>
        <p:blipFill>
          <a:blip r:embed="rId8">
            <a:extLst>
              <a:ext uri="{28A0092B-C50C-407E-A947-70E740481C1C}">
                <a14:useLocalDpi xmlns:a14="http://schemas.microsoft.com/office/drawing/2010/main" val="0"/>
              </a:ext>
            </a:extLst>
          </a:blip>
          <a:srcRect l="28838" t="62646" r="39823" b="14134"/>
          <a:stretch>
            <a:fillRect/>
          </a:stretch>
        </p:blipFill>
        <p:spPr>
          <a:xfrm>
            <a:off x="-54916" y="6579908"/>
            <a:ext cx="2156488" cy="898810"/>
          </a:xfrm>
          <a:prstGeom prst="rect">
            <a:avLst/>
          </a:prstGeom>
        </p:spPr>
      </p:pic>
      <p:pic>
        <p:nvPicPr>
          <p:cNvPr id="12" name="Picture 11">
            <a:extLst>
              <a:ext uri="{FF2B5EF4-FFF2-40B4-BE49-F238E27FC236}">
                <a16:creationId xmlns:a16="http://schemas.microsoft.com/office/drawing/2014/main" id="{EDBD5768-1DDA-0455-C5A2-DF4A2D67F0A5}"/>
              </a:ext>
            </a:extLst>
          </p:cNvPr>
          <p:cNvPicPr>
            <a:picLocks noChangeAspect="1"/>
          </p:cNvPicPr>
          <p:nvPr/>
        </p:nvPicPr>
        <p:blipFill>
          <a:blip r:embed="rId9"/>
          <a:srcRect l="14207" t="13720" r="14972" b="25915"/>
          <a:stretch/>
        </p:blipFill>
        <p:spPr>
          <a:xfrm>
            <a:off x="2641541" y="6685699"/>
            <a:ext cx="1677006" cy="647707"/>
          </a:xfrm>
          <a:prstGeom prst="rect">
            <a:avLst/>
          </a:prstGeom>
        </p:spPr>
      </p:pic>
      <p:sp>
        <p:nvSpPr>
          <p:cNvPr id="15" name="TextBox 14">
            <a:extLst>
              <a:ext uri="{FF2B5EF4-FFF2-40B4-BE49-F238E27FC236}">
                <a16:creationId xmlns:a16="http://schemas.microsoft.com/office/drawing/2014/main" id="{E3E5B648-D894-0D29-B5A9-49BCCBAF6514}"/>
              </a:ext>
            </a:extLst>
          </p:cNvPr>
          <p:cNvSpPr txBox="1"/>
          <p:nvPr/>
        </p:nvSpPr>
        <p:spPr>
          <a:xfrm>
            <a:off x="266205" y="7866713"/>
            <a:ext cx="6427678" cy="1708160"/>
          </a:xfrm>
          <a:prstGeom prst="rect">
            <a:avLst/>
          </a:prstGeom>
          <a:noFill/>
        </p:spPr>
        <p:txBody>
          <a:bodyPr wrap="square">
            <a:spAutoFit/>
          </a:bodyPr>
          <a:lstStyle/>
          <a:p>
            <a:pPr algn="just"/>
            <a:r>
              <a:rPr lang="fr-FR" sz="1200" dirty="0">
                <a:solidFill>
                  <a:schemeClr val="bg2">
                    <a:lumMod val="50000"/>
                  </a:schemeClr>
                </a:solidFill>
                <a:latin typeface="Candara" panose="020E0502030303020204" pitchFamily="34" charset="0"/>
              </a:rPr>
              <a:t>Vous avez envie de mettre en place des actions de formation et connaître les aides existantes. Certifiée </a:t>
            </a:r>
            <a:r>
              <a:rPr lang="fr-FR" sz="1200" dirty="0" err="1">
                <a:solidFill>
                  <a:schemeClr val="bg2">
                    <a:lumMod val="50000"/>
                  </a:schemeClr>
                </a:solidFill>
                <a:latin typeface="Candara" panose="020E0502030303020204" pitchFamily="34" charset="0"/>
              </a:rPr>
              <a:t>Qualiopi</a:t>
            </a:r>
            <a:r>
              <a:rPr lang="fr-FR" sz="1200" dirty="0">
                <a:solidFill>
                  <a:schemeClr val="bg2">
                    <a:lumMod val="50000"/>
                  </a:schemeClr>
                </a:solidFill>
                <a:latin typeface="Candara" panose="020E0502030303020204" pitchFamily="34" charset="0"/>
              </a:rPr>
              <a:t> sur le volet « formation », vous pouvez vous rapprocher de votre OPCO qui vous renseignera sur les financements possibles. Etant également référencée en tant qu’Intervenante en Prévention des Risques professionnels, les entreprises de moins de 200 salariés peuvent bénéficier de subventions et financements sur les actions de santé au travail. Par ailleurs, les sessions de codéveloppement (pour lesquelles j’ai passé une certification) sont répertoriées comme des formations et peuvent entrer dans le cadre de ces demandes de financements. </a:t>
            </a:r>
          </a:p>
          <a:p>
            <a:endParaRPr lang="fr-FR" sz="1000" dirty="0">
              <a:solidFill>
                <a:srgbClr val="798A94"/>
              </a:solidFill>
              <a:latin typeface="futura-lt-w01-light"/>
            </a:endParaRPr>
          </a:p>
        </p:txBody>
      </p:sp>
      <p:pic>
        <p:nvPicPr>
          <p:cNvPr id="26" name="Picture 25">
            <a:extLst>
              <a:ext uri="{FF2B5EF4-FFF2-40B4-BE49-F238E27FC236}">
                <a16:creationId xmlns:a16="http://schemas.microsoft.com/office/drawing/2014/main" id="{414F6099-33D6-965F-9192-E00487E3EE21}"/>
              </a:ext>
            </a:extLst>
          </p:cNvPr>
          <p:cNvPicPr>
            <a:picLocks noChangeAspect="1"/>
          </p:cNvPicPr>
          <p:nvPr/>
        </p:nvPicPr>
        <p:blipFill>
          <a:blip r:embed="rId10">
            <a:extLst>
              <a:ext uri="{28A0092B-C50C-407E-A947-70E740481C1C}">
                <a14:useLocalDpi xmlns:a14="http://schemas.microsoft.com/office/drawing/2010/main" val="0"/>
              </a:ext>
            </a:extLst>
          </a:blip>
          <a:srcRect l="35096" t="-4004" r="24202" b="22383"/>
          <a:stretch>
            <a:fillRect/>
          </a:stretch>
        </p:blipFill>
        <p:spPr>
          <a:xfrm>
            <a:off x="4573078" y="6639762"/>
            <a:ext cx="2051179" cy="738664"/>
          </a:xfrm>
          <a:prstGeom prst="rect">
            <a:avLst/>
          </a:prstGeom>
        </p:spPr>
      </p:pic>
      <p:sp>
        <p:nvSpPr>
          <p:cNvPr id="11" name="Rectangle à coins arrondis 12">
            <a:extLst>
              <a:ext uri="{FF2B5EF4-FFF2-40B4-BE49-F238E27FC236}">
                <a16:creationId xmlns:a16="http://schemas.microsoft.com/office/drawing/2014/main" id="{D93D88DF-8764-1F7C-A6AA-8CA857987CA0}"/>
              </a:ext>
            </a:extLst>
          </p:cNvPr>
          <p:cNvSpPr/>
          <p:nvPr/>
        </p:nvSpPr>
        <p:spPr>
          <a:xfrm>
            <a:off x="2001980" y="-40302"/>
            <a:ext cx="3651603"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solidFill>
                  <a:srgbClr val="A61E3E"/>
                </a:solidFill>
                <a:latin typeface="Candara" panose="020E0502030303020204" pitchFamily="34" charset="0"/>
              </a:rPr>
              <a:t>Comment je vous accompagne ? </a:t>
            </a:r>
          </a:p>
        </p:txBody>
      </p:sp>
      <p:sp>
        <p:nvSpPr>
          <p:cNvPr id="21" name="Rectangle 20">
            <a:extLst>
              <a:ext uri="{FF2B5EF4-FFF2-40B4-BE49-F238E27FC236}">
                <a16:creationId xmlns:a16="http://schemas.microsoft.com/office/drawing/2014/main" id="{686B0573-F65B-CD07-79D6-450DBC7C9F41}"/>
              </a:ext>
            </a:extLst>
          </p:cNvPr>
          <p:cNvSpPr/>
          <p:nvPr/>
        </p:nvSpPr>
        <p:spPr>
          <a:xfrm>
            <a:off x="196182" y="858793"/>
            <a:ext cx="6433349" cy="2468171"/>
          </a:xfrm>
          <a:prstGeom prst="rect">
            <a:avLst/>
          </a:prstGeom>
          <a:solidFill>
            <a:srgbClr val="65A3A9"/>
          </a:solidFill>
          <a:ln w="76200">
            <a:solidFill>
              <a:srgbClr val="65A3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100" dirty="0">
              <a:solidFill>
                <a:schemeClr val="bg1"/>
              </a:solidFill>
              <a:latin typeface="Candara" panose="020E0502030303020204" pitchFamily="34" charset="0"/>
            </a:endParaRPr>
          </a:p>
        </p:txBody>
      </p:sp>
      <p:sp>
        <p:nvSpPr>
          <p:cNvPr id="4" name="Rectangle à coins arrondis 12">
            <a:extLst>
              <a:ext uri="{FF2B5EF4-FFF2-40B4-BE49-F238E27FC236}">
                <a16:creationId xmlns:a16="http://schemas.microsoft.com/office/drawing/2014/main" id="{D6800248-50C2-D55C-884E-C9710C860A11}"/>
              </a:ext>
            </a:extLst>
          </p:cNvPr>
          <p:cNvSpPr/>
          <p:nvPr/>
        </p:nvSpPr>
        <p:spPr>
          <a:xfrm>
            <a:off x="111072" y="491088"/>
            <a:ext cx="6132863"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Les thèmes que je propose peuvent être déclinés sur différents formats selon vos objectifs : </a:t>
            </a:r>
          </a:p>
          <a:p>
            <a:endParaRPr lang="fr-FR" sz="1200" dirty="0">
              <a:solidFill>
                <a:schemeClr val="bg2">
                  <a:lumMod val="50000"/>
                </a:schemeClr>
              </a:solidFill>
              <a:latin typeface="Candara" panose="020E0502030303020204" pitchFamily="34" charset="0"/>
            </a:endParaRPr>
          </a:p>
          <a:p>
            <a:endParaRPr lang="fr-FR" sz="1200" dirty="0">
              <a:solidFill>
                <a:schemeClr val="bg2">
                  <a:lumMod val="50000"/>
                </a:schemeClr>
              </a:solidFill>
              <a:latin typeface="Candara" panose="020E0502030303020204" pitchFamily="34" charset="0"/>
            </a:endParaRPr>
          </a:p>
        </p:txBody>
      </p:sp>
      <p:sp>
        <p:nvSpPr>
          <p:cNvPr id="6" name="Rectangle à coins arrondis 12">
            <a:extLst>
              <a:ext uri="{FF2B5EF4-FFF2-40B4-BE49-F238E27FC236}">
                <a16:creationId xmlns:a16="http://schemas.microsoft.com/office/drawing/2014/main" id="{B44A4FF2-2666-02B0-D4FE-C0C2161D9D4A}"/>
              </a:ext>
            </a:extLst>
          </p:cNvPr>
          <p:cNvSpPr/>
          <p:nvPr/>
        </p:nvSpPr>
        <p:spPr>
          <a:xfrm>
            <a:off x="139484" y="3530773"/>
            <a:ext cx="6132863" cy="1018894"/>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dirty="0">
              <a:solidFill>
                <a:schemeClr val="tx1">
                  <a:lumMod val="75000"/>
                  <a:lumOff val="25000"/>
                </a:schemeClr>
              </a:solidFill>
              <a:latin typeface="Candara" panose="020E0502030303020204" pitchFamily="34" charset="0"/>
            </a:endParaRPr>
          </a:p>
          <a:p>
            <a:endParaRPr lang="fr-FR" sz="1200" dirty="0">
              <a:solidFill>
                <a:schemeClr val="bg2">
                  <a:lumMod val="50000"/>
                </a:schemeClr>
              </a:solidFill>
              <a:latin typeface="Candara" panose="020E0502030303020204" pitchFamily="34" charset="0"/>
            </a:endParaRPr>
          </a:p>
          <a:p>
            <a:r>
              <a:rPr lang="fr-FR" sz="1200" dirty="0">
                <a:solidFill>
                  <a:schemeClr val="bg2">
                    <a:lumMod val="50000"/>
                  </a:schemeClr>
                </a:solidFill>
                <a:latin typeface="Candara" panose="020E0502030303020204" pitchFamily="34" charset="0"/>
              </a:rPr>
              <a:t>Les animations peuvent se dérouler :</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En </a:t>
            </a:r>
            <a:r>
              <a:rPr lang="fr-FR" sz="1200" b="1" dirty="0">
                <a:solidFill>
                  <a:srgbClr val="73BDAF"/>
                </a:solidFill>
                <a:latin typeface="Candara" panose="020E0502030303020204" pitchFamily="34" charset="0"/>
              </a:rPr>
              <a:t>distanciel</a:t>
            </a:r>
            <a:r>
              <a:rPr lang="fr-FR" sz="1200" dirty="0">
                <a:solidFill>
                  <a:schemeClr val="bg2">
                    <a:lumMod val="50000"/>
                  </a:schemeClr>
                </a:solidFill>
                <a:latin typeface="Candara" panose="020E0502030303020204" pitchFamily="34" charset="0"/>
              </a:rPr>
              <a:t> pour toutes les structures francophones.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En </a:t>
            </a:r>
            <a:r>
              <a:rPr lang="fr-FR" sz="1200" b="1" dirty="0">
                <a:solidFill>
                  <a:srgbClr val="73BDAF"/>
                </a:solidFill>
                <a:latin typeface="Candara" panose="020E0502030303020204" pitchFamily="34" charset="0"/>
              </a:rPr>
              <a:t>présentiel </a:t>
            </a:r>
            <a:r>
              <a:rPr lang="fr-FR" sz="1200" dirty="0">
                <a:solidFill>
                  <a:schemeClr val="bg2">
                    <a:lumMod val="50000"/>
                  </a:schemeClr>
                </a:solidFill>
                <a:latin typeface="Candara" panose="020E0502030303020204" pitchFamily="34" charset="0"/>
              </a:rPr>
              <a:t>dans les départements suivants : Haute-Garonne, Tarn, Tarn-et-Garonne, Ariège. </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En </a:t>
            </a:r>
            <a:r>
              <a:rPr lang="fr-FR" sz="1200" b="1" dirty="0">
                <a:solidFill>
                  <a:srgbClr val="73BDAF"/>
                </a:solidFill>
                <a:latin typeface="Candara" panose="020E0502030303020204" pitchFamily="34" charset="0"/>
              </a:rPr>
              <a:t>intra</a:t>
            </a:r>
            <a:r>
              <a:rPr lang="fr-FR" sz="1200" dirty="0">
                <a:solidFill>
                  <a:schemeClr val="bg2">
                    <a:lumMod val="50000"/>
                  </a:schemeClr>
                </a:solidFill>
                <a:latin typeface="Candara" panose="020E0502030303020204" pitchFamily="34" charset="0"/>
              </a:rPr>
              <a:t> ou </a:t>
            </a:r>
            <a:r>
              <a:rPr lang="fr-FR" sz="1200" b="1" dirty="0">
                <a:solidFill>
                  <a:srgbClr val="73BDAF"/>
                </a:solidFill>
                <a:latin typeface="Candara" panose="020E0502030303020204" pitchFamily="34" charset="0"/>
              </a:rPr>
              <a:t>inter-entreprises</a:t>
            </a:r>
          </a:p>
          <a:p>
            <a:endParaRPr lang="fr-FR" sz="1200" dirty="0">
              <a:solidFill>
                <a:schemeClr val="tx1">
                  <a:lumMod val="75000"/>
                  <a:lumOff val="25000"/>
                </a:schemeClr>
              </a:solidFill>
              <a:latin typeface="Candara" panose="020E0502030303020204" pitchFamily="34" charset="0"/>
            </a:endParaRPr>
          </a:p>
          <a:p>
            <a:endParaRPr lang="fr-FR" sz="1200" dirty="0">
              <a:solidFill>
                <a:schemeClr val="tx1">
                  <a:lumMod val="75000"/>
                  <a:lumOff val="25000"/>
                </a:schemeClr>
              </a:solidFill>
              <a:latin typeface="Candara" panose="020E0502030303020204" pitchFamily="34" charset="0"/>
            </a:endParaRPr>
          </a:p>
        </p:txBody>
      </p:sp>
      <p:sp>
        <p:nvSpPr>
          <p:cNvPr id="5" name="Rectangle à coins arrondis 12">
            <a:extLst>
              <a:ext uri="{FF2B5EF4-FFF2-40B4-BE49-F238E27FC236}">
                <a16:creationId xmlns:a16="http://schemas.microsoft.com/office/drawing/2014/main" id="{4E4609A2-A5D3-C243-AF23-85F6A14B39E2}"/>
              </a:ext>
            </a:extLst>
          </p:cNvPr>
          <p:cNvSpPr/>
          <p:nvPr/>
        </p:nvSpPr>
        <p:spPr>
          <a:xfrm>
            <a:off x="677549" y="4681154"/>
            <a:ext cx="5502900" cy="582783"/>
          </a:xfrm>
          <a:prstGeom prst="roundRect">
            <a:avLst>
              <a:gd name="adj" fmla="val 3509"/>
            </a:avLst>
          </a:prstGeom>
          <a:no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solidFill>
                  <a:srgbClr val="A61E3E"/>
                </a:solidFill>
                <a:latin typeface="Candara" panose="020E0502030303020204" pitchFamily="34" charset="0"/>
              </a:rPr>
              <a:t>Quelles garanties de la qualité des formations dispensées ? </a:t>
            </a:r>
          </a:p>
        </p:txBody>
      </p:sp>
      <p:sp>
        <p:nvSpPr>
          <p:cNvPr id="10" name="TextBox 9">
            <a:extLst>
              <a:ext uri="{FF2B5EF4-FFF2-40B4-BE49-F238E27FC236}">
                <a16:creationId xmlns:a16="http://schemas.microsoft.com/office/drawing/2014/main" id="{CB948E22-E0F7-9400-467F-31DD898714EF}"/>
              </a:ext>
            </a:extLst>
          </p:cNvPr>
          <p:cNvSpPr txBox="1"/>
          <p:nvPr/>
        </p:nvSpPr>
        <p:spPr>
          <a:xfrm>
            <a:off x="240135" y="902021"/>
            <a:ext cx="2730243" cy="276999"/>
          </a:xfrm>
          <a:prstGeom prst="rect">
            <a:avLst/>
          </a:prstGeom>
          <a:noFill/>
        </p:spPr>
        <p:txBody>
          <a:bodyPr wrap="square" rtlCol="0">
            <a:spAutoFit/>
          </a:bodyPr>
          <a:lstStyle/>
          <a:p>
            <a:r>
              <a:rPr lang="fr-FR" sz="1200" dirty="0">
                <a:solidFill>
                  <a:schemeClr val="bg1"/>
                </a:solidFill>
                <a:latin typeface="Candara" panose="020E0502030303020204" pitchFamily="34" charset="0"/>
              </a:rPr>
              <a:t>Sensibiliser les salariés à certains sujets </a:t>
            </a:r>
          </a:p>
        </p:txBody>
      </p:sp>
      <p:sp>
        <p:nvSpPr>
          <p:cNvPr id="18" name="TextBox 17">
            <a:extLst>
              <a:ext uri="{FF2B5EF4-FFF2-40B4-BE49-F238E27FC236}">
                <a16:creationId xmlns:a16="http://schemas.microsoft.com/office/drawing/2014/main" id="{B5736352-3379-B40B-FAC0-9E0BC6211890}"/>
              </a:ext>
            </a:extLst>
          </p:cNvPr>
          <p:cNvSpPr txBox="1"/>
          <p:nvPr/>
        </p:nvSpPr>
        <p:spPr>
          <a:xfrm>
            <a:off x="3835821" y="902021"/>
            <a:ext cx="2858062" cy="276999"/>
          </a:xfrm>
          <a:prstGeom prst="rect">
            <a:avLst/>
          </a:prstGeom>
          <a:noFill/>
        </p:spPr>
        <p:txBody>
          <a:bodyPr wrap="square">
            <a:spAutoFit/>
          </a:bodyPr>
          <a:lstStyle/>
          <a:p>
            <a:r>
              <a:rPr lang="fr-FR" sz="1200" dirty="0">
                <a:solidFill>
                  <a:schemeClr val="bg1"/>
                </a:solidFill>
                <a:latin typeface="Candara" panose="020E0502030303020204" pitchFamily="34" charset="0"/>
              </a:rPr>
              <a:t>Conférences interactives ouvertes à tous</a:t>
            </a:r>
          </a:p>
        </p:txBody>
      </p:sp>
      <p:sp>
        <p:nvSpPr>
          <p:cNvPr id="13" name="TextBox 12">
            <a:extLst>
              <a:ext uri="{FF2B5EF4-FFF2-40B4-BE49-F238E27FC236}">
                <a16:creationId xmlns:a16="http://schemas.microsoft.com/office/drawing/2014/main" id="{A29E19D6-0395-E569-7A68-D96E69F63498}"/>
              </a:ext>
            </a:extLst>
          </p:cNvPr>
          <p:cNvSpPr txBox="1"/>
          <p:nvPr/>
        </p:nvSpPr>
        <p:spPr>
          <a:xfrm>
            <a:off x="240135" y="1426368"/>
            <a:ext cx="2589211" cy="461665"/>
          </a:xfrm>
          <a:prstGeom prst="rect">
            <a:avLst/>
          </a:prstGeom>
          <a:noFill/>
        </p:spPr>
        <p:txBody>
          <a:bodyPr wrap="square" rtlCol="0">
            <a:spAutoFit/>
          </a:bodyPr>
          <a:lstStyle/>
          <a:p>
            <a:r>
              <a:rPr lang="fr-FR" sz="1200" dirty="0">
                <a:solidFill>
                  <a:schemeClr val="bg1"/>
                </a:solidFill>
                <a:latin typeface="Candara" panose="020E0502030303020204" pitchFamily="34" charset="0"/>
              </a:rPr>
              <a:t>Faire monter en compétences sur un thème spécifique</a:t>
            </a:r>
          </a:p>
        </p:txBody>
      </p:sp>
      <p:sp>
        <p:nvSpPr>
          <p:cNvPr id="20" name="TextBox 19">
            <a:extLst>
              <a:ext uri="{FF2B5EF4-FFF2-40B4-BE49-F238E27FC236}">
                <a16:creationId xmlns:a16="http://schemas.microsoft.com/office/drawing/2014/main" id="{F2DB7049-3786-1219-39EF-CC98E8EFF090}"/>
              </a:ext>
            </a:extLst>
          </p:cNvPr>
          <p:cNvSpPr txBox="1"/>
          <p:nvPr/>
        </p:nvSpPr>
        <p:spPr>
          <a:xfrm>
            <a:off x="3850930" y="1426368"/>
            <a:ext cx="2886921" cy="461665"/>
          </a:xfrm>
          <a:prstGeom prst="rect">
            <a:avLst/>
          </a:prstGeom>
          <a:noFill/>
        </p:spPr>
        <p:txBody>
          <a:bodyPr wrap="square">
            <a:spAutoFit/>
          </a:bodyPr>
          <a:lstStyle/>
          <a:p>
            <a:r>
              <a:rPr lang="fr-FR" sz="1200" dirty="0">
                <a:solidFill>
                  <a:schemeClr val="bg1"/>
                </a:solidFill>
                <a:latin typeface="Candara" panose="020E0502030303020204" pitchFamily="34" charset="0"/>
              </a:rPr>
              <a:t>Parcours de formation et ateliers pour s’entraîner en groupes restreints</a:t>
            </a:r>
          </a:p>
        </p:txBody>
      </p:sp>
      <p:sp>
        <p:nvSpPr>
          <p:cNvPr id="16" name="TextBox 15">
            <a:extLst>
              <a:ext uri="{FF2B5EF4-FFF2-40B4-BE49-F238E27FC236}">
                <a16:creationId xmlns:a16="http://schemas.microsoft.com/office/drawing/2014/main" id="{E9860996-DC2C-8ABF-EFFB-0BBCC5D9B0A7}"/>
              </a:ext>
            </a:extLst>
          </p:cNvPr>
          <p:cNvSpPr txBox="1"/>
          <p:nvPr/>
        </p:nvSpPr>
        <p:spPr>
          <a:xfrm>
            <a:off x="240135" y="2135381"/>
            <a:ext cx="2909639" cy="461665"/>
          </a:xfrm>
          <a:prstGeom prst="rect">
            <a:avLst/>
          </a:prstGeom>
          <a:noFill/>
        </p:spPr>
        <p:txBody>
          <a:bodyPr wrap="square" rtlCol="0">
            <a:spAutoFit/>
          </a:bodyPr>
          <a:lstStyle/>
          <a:p>
            <a:r>
              <a:rPr lang="fr-FR" sz="1200" dirty="0">
                <a:solidFill>
                  <a:schemeClr val="bg1"/>
                </a:solidFill>
                <a:latin typeface="Candara" panose="020E0502030303020204" pitchFamily="34" charset="0"/>
              </a:rPr>
              <a:t>Allier formation collective et accompagnement individuel</a:t>
            </a:r>
          </a:p>
        </p:txBody>
      </p:sp>
      <p:sp>
        <p:nvSpPr>
          <p:cNvPr id="23" name="TextBox 22">
            <a:extLst>
              <a:ext uri="{FF2B5EF4-FFF2-40B4-BE49-F238E27FC236}">
                <a16:creationId xmlns:a16="http://schemas.microsoft.com/office/drawing/2014/main" id="{7267159B-2E5A-F687-7041-0477AD4B57EC}"/>
              </a:ext>
            </a:extLst>
          </p:cNvPr>
          <p:cNvSpPr txBox="1"/>
          <p:nvPr/>
        </p:nvSpPr>
        <p:spPr>
          <a:xfrm>
            <a:off x="3850930" y="2135381"/>
            <a:ext cx="2439095" cy="461665"/>
          </a:xfrm>
          <a:prstGeom prst="rect">
            <a:avLst/>
          </a:prstGeom>
          <a:noFill/>
        </p:spPr>
        <p:txBody>
          <a:bodyPr wrap="square">
            <a:spAutoFit/>
          </a:bodyPr>
          <a:lstStyle/>
          <a:p>
            <a:r>
              <a:rPr lang="fr-FR" sz="1200" dirty="0">
                <a:solidFill>
                  <a:schemeClr val="bg1"/>
                </a:solidFill>
                <a:latin typeface="Candara" panose="020E0502030303020204" pitchFamily="34" charset="0"/>
              </a:rPr>
              <a:t>Ateliers collectifs et entretiens de suivi et d’écoute</a:t>
            </a:r>
          </a:p>
        </p:txBody>
      </p:sp>
      <p:sp>
        <p:nvSpPr>
          <p:cNvPr id="14" name="TextBox 13">
            <a:extLst>
              <a:ext uri="{FF2B5EF4-FFF2-40B4-BE49-F238E27FC236}">
                <a16:creationId xmlns:a16="http://schemas.microsoft.com/office/drawing/2014/main" id="{BCA1918F-8668-08AC-DA4C-A2A42638E5CA}"/>
              </a:ext>
            </a:extLst>
          </p:cNvPr>
          <p:cNvSpPr txBox="1"/>
          <p:nvPr/>
        </p:nvSpPr>
        <p:spPr>
          <a:xfrm>
            <a:off x="240135" y="2899648"/>
            <a:ext cx="2730244" cy="276999"/>
          </a:xfrm>
          <a:prstGeom prst="rect">
            <a:avLst/>
          </a:prstGeom>
          <a:noFill/>
        </p:spPr>
        <p:txBody>
          <a:bodyPr wrap="square" rtlCol="0">
            <a:spAutoFit/>
          </a:bodyPr>
          <a:lstStyle/>
          <a:p>
            <a:r>
              <a:rPr lang="fr-FR" sz="1200" dirty="0">
                <a:solidFill>
                  <a:schemeClr val="bg1"/>
                </a:solidFill>
                <a:latin typeface="Candara" panose="020E0502030303020204" pitchFamily="34" charset="0"/>
              </a:rPr>
              <a:t>Créer une communauté managériale</a:t>
            </a:r>
          </a:p>
        </p:txBody>
      </p:sp>
      <p:sp>
        <p:nvSpPr>
          <p:cNvPr id="25" name="TextBox 24">
            <a:extLst>
              <a:ext uri="{FF2B5EF4-FFF2-40B4-BE49-F238E27FC236}">
                <a16:creationId xmlns:a16="http://schemas.microsoft.com/office/drawing/2014/main" id="{6B7D5F82-B0C4-F805-C0EA-E6E14C669AEA}"/>
              </a:ext>
            </a:extLst>
          </p:cNvPr>
          <p:cNvSpPr txBox="1"/>
          <p:nvPr/>
        </p:nvSpPr>
        <p:spPr>
          <a:xfrm>
            <a:off x="3850930" y="2844395"/>
            <a:ext cx="2439095" cy="461665"/>
          </a:xfrm>
          <a:prstGeom prst="rect">
            <a:avLst/>
          </a:prstGeom>
          <a:noFill/>
        </p:spPr>
        <p:txBody>
          <a:bodyPr wrap="square">
            <a:spAutoFit/>
          </a:bodyPr>
          <a:lstStyle/>
          <a:p>
            <a:r>
              <a:rPr lang="fr-FR" sz="1200" dirty="0">
                <a:solidFill>
                  <a:schemeClr val="bg1"/>
                </a:solidFill>
                <a:latin typeface="Candara" panose="020E0502030303020204" pitchFamily="34" charset="0"/>
              </a:rPr>
              <a:t>Séances de codéveloppement entre managers ou RH</a:t>
            </a:r>
          </a:p>
        </p:txBody>
      </p:sp>
      <p:cxnSp>
        <p:nvCxnSpPr>
          <p:cNvPr id="17" name="Straight Arrow Connector 16">
            <a:extLst>
              <a:ext uri="{FF2B5EF4-FFF2-40B4-BE49-F238E27FC236}">
                <a16:creationId xmlns:a16="http://schemas.microsoft.com/office/drawing/2014/main" id="{546EE76A-AEF7-DB44-B6B8-5A2932123BD4}"/>
              </a:ext>
            </a:extLst>
          </p:cNvPr>
          <p:cNvCxnSpPr>
            <a:cxnSpLocks/>
          </p:cNvCxnSpPr>
          <p:nvPr/>
        </p:nvCxnSpPr>
        <p:spPr>
          <a:xfrm>
            <a:off x="3182714" y="1073871"/>
            <a:ext cx="394891"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B5FCBFD5-CFBB-6D72-B8AD-52F0F13AAE02}"/>
              </a:ext>
            </a:extLst>
          </p:cNvPr>
          <p:cNvCxnSpPr>
            <a:cxnSpLocks/>
          </p:cNvCxnSpPr>
          <p:nvPr/>
        </p:nvCxnSpPr>
        <p:spPr>
          <a:xfrm>
            <a:off x="3182714" y="1603631"/>
            <a:ext cx="394891"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5ED6C01-4C7D-BDC1-3B1A-B6C914303658}"/>
              </a:ext>
            </a:extLst>
          </p:cNvPr>
          <p:cNvCxnSpPr>
            <a:cxnSpLocks/>
          </p:cNvCxnSpPr>
          <p:nvPr/>
        </p:nvCxnSpPr>
        <p:spPr>
          <a:xfrm>
            <a:off x="3182714" y="2278882"/>
            <a:ext cx="394891"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32B49C6F-189A-72B7-714C-DBC7711D90EB}"/>
              </a:ext>
            </a:extLst>
          </p:cNvPr>
          <p:cNvCxnSpPr>
            <a:cxnSpLocks/>
          </p:cNvCxnSpPr>
          <p:nvPr/>
        </p:nvCxnSpPr>
        <p:spPr>
          <a:xfrm>
            <a:off x="3182714" y="3036247"/>
            <a:ext cx="394891"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EA38C65-ED70-5665-0542-5863C22279D8}"/>
              </a:ext>
            </a:extLst>
          </p:cNvPr>
          <p:cNvCxnSpPr>
            <a:cxnSpLocks/>
          </p:cNvCxnSpPr>
          <p:nvPr/>
        </p:nvCxnSpPr>
        <p:spPr>
          <a:xfrm flipV="1">
            <a:off x="332957" y="2753598"/>
            <a:ext cx="6159797" cy="15960"/>
          </a:xfrm>
          <a:prstGeom prst="line">
            <a:avLst/>
          </a:prstGeom>
          <a:ln>
            <a:solidFill>
              <a:schemeClr val="bg1"/>
            </a:solidFill>
            <a:prstDash val="dash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8D354AF-79D7-5965-DF16-DF982516CCD8}"/>
              </a:ext>
            </a:extLst>
          </p:cNvPr>
          <p:cNvCxnSpPr>
            <a:cxnSpLocks/>
          </p:cNvCxnSpPr>
          <p:nvPr/>
        </p:nvCxnSpPr>
        <p:spPr>
          <a:xfrm flipV="1">
            <a:off x="300260" y="1992422"/>
            <a:ext cx="6159797" cy="15960"/>
          </a:xfrm>
          <a:prstGeom prst="line">
            <a:avLst/>
          </a:prstGeom>
          <a:ln>
            <a:solidFill>
              <a:schemeClr val="bg1"/>
            </a:solidFill>
            <a:prstDash val="dash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10D00D7-88A7-907E-7798-09EC743EF0DF}"/>
              </a:ext>
            </a:extLst>
          </p:cNvPr>
          <p:cNvCxnSpPr>
            <a:cxnSpLocks/>
          </p:cNvCxnSpPr>
          <p:nvPr/>
        </p:nvCxnSpPr>
        <p:spPr>
          <a:xfrm flipV="1">
            <a:off x="300259" y="1341016"/>
            <a:ext cx="6159797" cy="15960"/>
          </a:xfrm>
          <a:prstGeom prst="line">
            <a:avLst/>
          </a:prstGeom>
          <a:ln>
            <a:solidFill>
              <a:schemeClr val="bg1"/>
            </a:solidFill>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06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7CA75-5EF9-6975-EB22-45D44F9B4BF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4666DEA-0EF3-D45F-A22A-B3E275D15DD8}"/>
              </a:ext>
            </a:extLst>
          </p:cNvPr>
          <p:cNvSpPr/>
          <p:nvPr/>
        </p:nvSpPr>
        <p:spPr>
          <a:xfrm>
            <a:off x="-2" y="3782860"/>
            <a:ext cx="6858000" cy="5133584"/>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dirty="0">
              <a:latin typeface="Leelawadee UI Semilight" panose="020B0402040204020203" pitchFamily="34" charset="-34"/>
              <a:cs typeface="Leelawadee UI Semilight" panose="020B0402040204020203" pitchFamily="34" charset="-34"/>
            </a:endParaRPr>
          </a:p>
        </p:txBody>
      </p:sp>
      <p:sp>
        <p:nvSpPr>
          <p:cNvPr id="7" name="TextBox 6">
            <a:extLst>
              <a:ext uri="{FF2B5EF4-FFF2-40B4-BE49-F238E27FC236}">
                <a16:creationId xmlns:a16="http://schemas.microsoft.com/office/drawing/2014/main" id="{8FCE98B9-8A11-2836-0C21-BC20A7DC1339}"/>
              </a:ext>
            </a:extLst>
          </p:cNvPr>
          <p:cNvSpPr txBox="1"/>
          <p:nvPr/>
        </p:nvSpPr>
        <p:spPr>
          <a:xfrm>
            <a:off x="138226" y="4405418"/>
            <a:ext cx="6713951" cy="2485552"/>
          </a:xfrm>
          <a:prstGeom prst="rect">
            <a:avLst/>
          </a:prstGeom>
          <a:noFill/>
        </p:spPr>
        <p:txBody>
          <a:bodyPr wrap="square">
            <a:spAutoFit/>
          </a:bodyPr>
          <a:lstStyle/>
          <a:p>
            <a:pPr algn="ctr">
              <a:lnSpc>
                <a:spcPct val="200000"/>
              </a:lnSpc>
            </a:pPr>
            <a:r>
              <a:rPr lang="fr-FR" sz="1600" dirty="0">
                <a:solidFill>
                  <a:schemeClr val="bg1"/>
                </a:solidFill>
                <a:latin typeface="Candara" panose="020E0502030303020204" pitchFamily="34" charset="0"/>
              </a:rPr>
              <a:t>Mener une démarche diagnostique des RPS en interne</a:t>
            </a:r>
          </a:p>
          <a:p>
            <a:pPr algn="ctr">
              <a:lnSpc>
                <a:spcPct val="200000"/>
              </a:lnSpc>
            </a:pPr>
            <a:r>
              <a:rPr lang="fr-FR" sz="1600" dirty="0">
                <a:solidFill>
                  <a:schemeClr val="bg1"/>
                </a:solidFill>
                <a:latin typeface="Candara" panose="020E0502030303020204" pitchFamily="34" charset="0"/>
              </a:rPr>
              <a:t>Mieux gérer son stress au quotidien</a:t>
            </a:r>
          </a:p>
          <a:p>
            <a:pPr algn="ctr">
              <a:lnSpc>
                <a:spcPct val="200000"/>
              </a:lnSpc>
            </a:pPr>
            <a:r>
              <a:rPr lang="fr-FR" sz="1600" dirty="0">
                <a:solidFill>
                  <a:schemeClr val="bg1"/>
                </a:solidFill>
                <a:latin typeface="Candara" panose="020E0502030303020204" pitchFamily="34" charset="0"/>
              </a:rPr>
              <a:t>Mieux gérer son stress en tant qu’entrepreneur</a:t>
            </a:r>
          </a:p>
          <a:p>
            <a:pPr algn="ctr">
              <a:lnSpc>
                <a:spcPct val="200000"/>
              </a:lnSpc>
            </a:pPr>
            <a:r>
              <a:rPr lang="fr-FR" sz="1600" dirty="0">
                <a:solidFill>
                  <a:schemeClr val="bg1"/>
                </a:solidFill>
                <a:latin typeface="Candara" panose="020E0502030303020204" pitchFamily="34" charset="0"/>
              </a:rPr>
              <a:t>Prévenir l’épuisement professionnel</a:t>
            </a:r>
          </a:p>
          <a:p>
            <a:pPr algn="ctr">
              <a:lnSpc>
                <a:spcPct val="200000"/>
              </a:lnSpc>
            </a:pPr>
            <a:r>
              <a:rPr lang="fr-FR" sz="1600" dirty="0">
                <a:solidFill>
                  <a:schemeClr val="bg1"/>
                </a:solidFill>
                <a:latin typeface="Candara" panose="020E0502030303020204" pitchFamily="34" charset="0"/>
              </a:rPr>
              <a:t>Vous avez dit charge mentale ? Mieux la comprendre pour mieux la gérer</a:t>
            </a:r>
            <a:endParaRPr lang="fr-FR" sz="1600" dirty="0">
              <a:solidFill>
                <a:schemeClr val="bg1"/>
              </a:solidFill>
            </a:endParaRPr>
          </a:p>
        </p:txBody>
      </p:sp>
      <p:sp>
        <p:nvSpPr>
          <p:cNvPr id="8" name="TextBox 7">
            <a:extLst>
              <a:ext uri="{FF2B5EF4-FFF2-40B4-BE49-F238E27FC236}">
                <a16:creationId xmlns:a16="http://schemas.microsoft.com/office/drawing/2014/main" id="{945546EE-A38D-687B-0F0D-B33B681E837A}"/>
              </a:ext>
            </a:extLst>
          </p:cNvPr>
          <p:cNvSpPr txBox="1"/>
          <p:nvPr/>
        </p:nvSpPr>
        <p:spPr>
          <a:xfrm>
            <a:off x="72022" y="1841490"/>
            <a:ext cx="6713951" cy="833433"/>
          </a:xfrm>
          <a:prstGeom prst="rect">
            <a:avLst/>
          </a:prstGeom>
          <a:noFill/>
        </p:spPr>
        <p:txBody>
          <a:bodyPr wrap="square">
            <a:spAutoFit/>
          </a:bodyPr>
          <a:lstStyle/>
          <a:p>
            <a:pPr algn="ctr">
              <a:lnSpc>
                <a:spcPct val="200000"/>
              </a:lnSpc>
            </a:pPr>
            <a:r>
              <a:rPr lang="fr-FR" sz="2800" dirty="0">
                <a:solidFill>
                  <a:srgbClr val="A61E3E"/>
                </a:solidFill>
                <a:latin typeface="Candara" panose="020E0502030303020204" pitchFamily="34" charset="0"/>
              </a:rPr>
              <a:t>Prévenir les risques psychosociaux</a:t>
            </a:r>
            <a:endParaRPr lang="fr-FR" sz="2800" dirty="0">
              <a:solidFill>
                <a:srgbClr val="A61E3E"/>
              </a:solidFill>
            </a:endParaRPr>
          </a:p>
        </p:txBody>
      </p:sp>
      <p:grpSp>
        <p:nvGrpSpPr>
          <p:cNvPr id="9" name="Groupe 20">
            <a:extLst>
              <a:ext uri="{FF2B5EF4-FFF2-40B4-BE49-F238E27FC236}">
                <a16:creationId xmlns:a16="http://schemas.microsoft.com/office/drawing/2014/main" id="{2CABFF77-5CC8-EF63-C83F-FE5CDBB083B3}"/>
              </a:ext>
            </a:extLst>
          </p:cNvPr>
          <p:cNvGrpSpPr/>
          <p:nvPr/>
        </p:nvGrpSpPr>
        <p:grpSpPr>
          <a:xfrm>
            <a:off x="2940484" y="878957"/>
            <a:ext cx="652778" cy="651254"/>
            <a:chOff x="0" y="27726"/>
            <a:chExt cx="469595" cy="460026"/>
          </a:xfrm>
        </p:grpSpPr>
        <p:grpSp>
          <p:nvGrpSpPr>
            <p:cNvPr id="10" name="Groupe 23">
              <a:extLst>
                <a:ext uri="{FF2B5EF4-FFF2-40B4-BE49-F238E27FC236}">
                  <a16:creationId xmlns:a16="http://schemas.microsoft.com/office/drawing/2014/main" id="{11DCE9F3-563D-2A00-ADD3-D39A2E673E88}"/>
                </a:ext>
              </a:extLst>
            </p:cNvPr>
            <p:cNvGrpSpPr/>
            <p:nvPr/>
          </p:nvGrpSpPr>
          <p:grpSpPr>
            <a:xfrm>
              <a:off x="0" y="27726"/>
              <a:ext cx="469595" cy="460026"/>
              <a:chOff x="0" y="27726"/>
              <a:chExt cx="811131" cy="771924"/>
            </a:xfrm>
            <a:solidFill>
              <a:srgbClr val="637D85">
                <a:alpha val="40000"/>
              </a:srgbClr>
            </a:solidFill>
          </p:grpSpPr>
          <p:sp>
            <p:nvSpPr>
              <p:cNvPr id="14" name="Ellipse 30">
                <a:extLst>
                  <a:ext uri="{FF2B5EF4-FFF2-40B4-BE49-F238E27FC236}">
                    <a16:creationId xmlns:a16="http://schemas.microsoft.com/office/drawing/2014/main" id="{A1811682-70A3-1788-6A5C-DC05EEC8CD7F}"/>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15" name="Ellipse 31">
                <a:extLst>
                  <a:ext uri="{FF2B5EF4-FFF2-40B4-BE49-F238E27FC236}">
                    <a16:creationId xmlns:a16="http://schemas.microsoft.com/office/drawing/2014/main" id="{BCAA51FF-5274-939D-BA37-09F2437CFEF5}"/>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12" name="Ellipse 29">
              <a:extLst>
                <a:ext uri="{FF2B5EF4-FFF2-40B4-BE49-F238E27FC236}">
                  <a16:creationId xmlns:a16="http://schemas.microsoft.com/office/drawing/2014/main" id="{5C5EC06B-DDE2-E89F-8846-F3935B296DE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Tree>
    <p:extLst>
      <p:ext uri="{BB962C8B-B14F-4D97-AF65-F5344CB8AC3E}">
        <p14:creationId xmlns:p14="http://schemas.microsoft.com/office/powerpoint/2010/main" val="3365075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524649"/>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44102" y="3608698"/>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809074"/>
            <a:ext cx="6858000" cy="704384"/>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a:t>
            </a:r>
            <a:r>
              <a:rPr lang="fr-FR" sz="1400" u="sng" dirty="0">
                <a:latin typeface="Leelawadee UI Semilight" panose="020B0402040204020203" pitchFamily="34" charset="-34"/>
                <a:cs typeface="Leelawadee UI Semilight" panose="020B0402040204020203" pitchFamily="34" charset="-34"/>
              </a:rPr>
              <a:t>formation-action </a:t>
            </a:r>
            <a:r>
              <a:rPr lang="fr-FR" sz="1400" dirty="0">
                <a:latin typeface="Leelawadee UI Semilight" panose="020B0402040204020203" pitchFamily="34" charset="-34"/>
                <a:cs typeface="Leelawadee UI Semilight" panose="020B0402040204020203" pitchFamily="34" charset="-34"/>
              </a:rPr>
              <a:t>: mener une démarche diagnostique des RPS en interne</a:t>
            </a:r>
          </a:p>
        </p:txBody>
      </p:sp>
      <p:sp>
        <p:nvSpPr>
          <p:cNvPr id="28" name="ZoneTexte 27"/>
          <p:cNvSpPr txBox="1"/>
          <p:nvPr/>
        </p:nvSpPr>
        <p:spPr>
          <a:xfrm>
            <a:off x="105844" y="4992962"/>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1864300"/>
            <a:ext cx="6549957" cy="1603549"/>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rPr>
              <a:t>Auparavant perçu comme secondaire, la prévention des risques psychosociaux est un enjeu fondamental de bonne santé économique et sociale des structures. Aider les acteurs internes à monter en compétences sur la prévention des RPS est un gage d’intégration et d’appropriation du sujet en interne. Les démarches menées en interne permettent de faire de cette prévention une démarche d’amélioration continue, avec des suivis de plan d’actions pérennes. </a:t>
            </a:r>
          </a:p>
          <a:p>
            <a:pPr algn="just"/>
            <a:endParaRPr lang="fr-FR" sz="1200" dirty="0">
              <a:solidFill>
                <a:schemeClr val="bg2">
                  <a:lumMod val="50000"/>
                </a:schemeClr>
              </a:solidFill>
            </a:endParaRPr>
          </a:p>
          <a:p>
            <a:pPr algn="just"/>
            <a:r>
              <a:rPr lang="fr-FR" sz="1200" b="1" dirty="0">
                <a:solidFill>
                  <a:schemeClr val="bg2">
                    <a:lumMod val="50000"/>
                  </a:schemeClr>
                </a:solidFill>
              </a:rPr>
              <a:t>Le + de cette formation </a:t>
            </a:r>
            <a:r>
              <a:rPr lang="fr-FR" sz="1200" dirty="0">
                <a:solidFill>
                  <a:schemeClr val="bg2">
                    <a:lumMod val="50000"/>
                  </a:schemeClr>
                </a:solidFill>
              </a:rPr>
              <a:t>: une mise en action dès la première session, avec des </a:t>
            </a:r>
            <a:r>
              <a:rPr lang="fr-FR" sz="1200" dirty="0" err="1">
                <a:solidFill>
                  <a:schemeClr val="bg2">
                    <a:lumMod val="50000"/>
                  </a:schemeClr>
                </a:solidFill>
              </a:rPr>
              <a:t>inter-sessions</a:t>
            </a:r>
            <a:r>
              <a:rPr lang="fr-FR" sz="1200" dirty="0">
                <a:solidFill>
                  <a:schemeClr val="bg2">
                    <a:lumMod val="50000"/>
                  </a:schemeClr>
                </a:solidFill>
              </a:rPr>
              <a:t> qui permettent de mettre en place les conseils prodigués. </a:t>
            </a:r>
          </a:p>
        </p:txBody>
      </p:sp>
      <p:sp>
        <p:nvSpPr>
          <p:cNvPr id="13" name="Rectangle à coins arrondis 12"/>
          <p:cNvSpPr/>
          <p:nvPr/>
        </p:nvSpPr>
        <p:spPr>
          <a:xfrm>
            <a:off x="221760" y="3931612"/>
            <a:ext cx="6515397" cy="961227"/>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rPr>
              <a:t>de mettre en place l’évaluation des RPS pour une unité de travail</a:t>
            </a:r>
          </a:p>
          <a:p>
            <a:pPr marL="171450" indent="-171450" fontAlgn="base">
              <a:buFont typeface="Arial" panose="020B0604020202020204" pitchFamily="34" charset="0"/>
              <a:buChar char="•"/>
            </a:pPr>
            <a:r>
              <a:rPr lang="fr-FR" sz="1200" dirty="0">
                <a:solidFill>
                  <a:schemeClr val="bg2">
                    <a:lumMod val="50000"/>
                  </a:schemeClr>
                </a:solidFill>
              </a:rPr>
              <a:t>de coordonner ses actions dans un groupe dédié à la prévention des RPS</a:t>
            </a:r>
          </a:p>
          <a:p>
            <a:pPr marL="171450" indent="-171450" fontAlgn="base">
              <a:buFont typeface="Arial" panose="020B0604020202020204" pitchFamily="34" charset="0"/>
              <a:buChar char="•"/>
            </a:pPr>
            <a:r>
              <a:rPr lang="fr-FR" sz="1200" dirty="0">
                <a:solidFill>
                  <a:schemeClr val="bg2">
                    <a:lumMod val="50000"/>
                  </a:schemeClr>
                </a:solidFill>
              </a:rPr>
              <a:t>d’élaborer un plan d’action et le suivi des actions mises en place</a:t>
            </a:r>
          </a:p>
        </p:txBody>
      </p:sp>
      <p:sp>
        <p:nvSpPr>
          <p:cNvPr id="18" name="Rectangle à coins arrondis 17"/>
          <p:cNvSpPr/>
          <p:nvPr/>
        </p:nvSpPr>
        <p:spPr>
          <a:xfrm>
            <a:off x="234895" y="5336834"/>
            <a:ext cx="6483600" cy="4521534"/>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chemeClr val="bg2">
                    <a:lumMod val="50000"/>
                  </a:schemeClr>
                </a:solidFill>
              </a:rPr>
              <a:t>1</a:t>
            </a:r>
            <a:r>
              <a:rPr lang="fr-FR" sz="1200" b="1" baseline="30000" dirty="0">
                <a:solidFill>
                  <a:schemeClr val="bg2">
                    <a:lumMod val="50000"/>
                  </a:schemeClr>
                </a:solidFill>
              </a:rPr>
              <a:t>ère</a:t>
            </a:r>
            <a:r>
              <a:rPr lang="fr-FR" sz="1200" b="1" dirty="0">
                <a:solidFill>
                  <a:schemeClr val="bg2">
                    <a:lumMod val="50000"/>
                  </a:schemeClr>
                </a:solidFill>
              </a:rPr>
              <a:t> session : préparer la démarche de prévention des risques psychosociaux</a:t>
            </a:r>
          </a:p>
          <a:p>
            <a:pPr marL="171450" indent="-171450" fontAlgn="base">
              <a:buFont typeface="Arial" panose="020B0604020202020204" pitchFamily="34" charset="0"/>
              <a:buChar char="•"/>
            </a:pPr>
            <a:r>
              <a:rPr lang="fr-FR" sz="1200" dirty="0">
                <a:solidFill>
                  <a:schemeClr val="bg2">
                    <a:lumMod val="50000"/>
                  </a:schemeClr>
                </a:solidFill>
              </a:rPr>
              <a:t>Connaître les RPS: distinguer causes (facteurs de risque et facteurs de protection) et conséquences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Mettre en place une démarche de prévention des RPS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Organiser la démarche au sein de sa structure : choix de l’unité de travail accompagnée, création d’un comité de pilotage</a:t>
            </a:r>
          </a:p>
          <a:p>
            <a:pPr marL="171450" indent="-171450" fontAlgn="base">
              <a:buFont typeface="Arial" panose="020B0604020202020204" pitchFamily="34" charset="0"/>
              <a:buChar char="•"/>
            </a:pPr>
            <a:endParaRPr lang="fr-FR" sz="1200" dirty="0">
              <a:solidFill>
                <a:schemeClr val="bg2">
                  <a:lumMod val="50000"/>
                </a:schemeClr>
              </a:solidFill>
              <a:latin typeface="Candara" panose="020E0502030303020204" pitchFamily="34" charset="0"/>
            </a:endParaRPr>
          </a:p>
          <a:p>
            <a:pPr fontAlgn="base"/>
            <a:r>
              <a:rPr lang="fr-FR" sz="1200" b="1" dirty="0">
                <a:solidFill>
                  <a:schemeClr val="bg2">
                    <a:lumMod val="50000"/>
                  </a:schemeClr>
                </a:solidFill>
                <a:latin typeface="Candara" panose="020E0502030303020204" pitchFamily="34" charset="0"/>
              </a:rPr>
              <a:t>2</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session : analyser les situations de travail et élaborer un plan d’actions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Partager le déroulement des évaluations, avec présentation d'un ou plusieurs situations de travail liées à un facteur de risque</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Comprendre les indicateurs permettant d’élaborer un plan d’actions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Savoir communiquer sur le plan d’actions auprès des salariés</a:t>
            </a:r>
          </a:p>
          <a:p>
            <a:pPr fontAlgn="base"/>
            <a:endParaRPr lang="fr-FR" sz="1200" dirty="0">
              <a:solidFill>
                <a:schemeClr val="bg2">
                  <a:lumMod val="50000"/>
                </a:schemeClr>
              </a:solidFill>
              <a:latin typeface="Candara" panose="020E0502030303020204" pitchFamily="34" charset="0"/>
            </a:endParaRPr>
          </a:p>
          <a:p>
            <a:pPr fontAlgn="base"/>
            <a:r>
              <a:rPr lang="fr-FR" sz="1200" b="1" dirty="0">
                <a:solidFill>
                  <a:schemeClr val="bg2">
                    <a:lumMod val="50000"/>
                  </a:schemeClr>
                </a:solidFill>
                <a:latin typeface="Candara" panose="020E0502030303020204" pitchFamily="34" charset="0"/>
              </a:rPr>
              <a:t>3</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session : mettre en œuvre le plan d’actions et déclencher le suivi</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Présenter une action menée par structure et l’ensemble des indicateurs associés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Mesurer les effets des actions mises en place</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Organiser le suivi du plan d’actions : fréquence et coordination du comité de pilotage dédié</a:t>
            </a:r>
          </a:p>
          <a:p>
            <a:pPr marL="171450" indent="-171450" fontAlgn="base">
              <a:buFont typeface="Arial" panose="020B0604020202020204" pitchFamily="34" charset="0"/>
              <a:buChar char="•"/>
            </a:pPr>
            <a:endParaRPr lang="fr-FR" sz="1200" dirty="0">
              <a:solidFill>
                <a:schemeClr val="bg2">
                  <a:lumMod val="50000"/>
                </a:schemeClr>
              </a:solidFill>
              <a:latin typeface="Candara" panose="020E0502030303020204" pitchFamily="34" charset="0"/>
            </a:endParaRPr>
          </a:p>
          <a:p>
            <a:pPr fontAlgn="base"/>
            <a:r>
              <a:rPr lang="fr-FR" sz="1200" b="1" dirty="0">
                <a:solidFill>
                  <a:schemeClr val="bg2">
                    <a:lumMod val="50000"/>
                  </a:schemeClr>
                </a:solidFill>
                <a:latin typeface="Candara" panose="020E0502030303020204" pitchFamily="34" charset="0"/>
              </a:rPr>
              <a:t>4</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communiquer sur les actions mises en place et réajuster</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Savoir ajuster les actions en fonctions des freins rencontrés et solliciter des personnes compétentes en interne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Communiquer aux salariés les effets des actions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Réfléchir à la suite : quand et comment ré-évaluer les unités de travail ? </a:t>
            </a: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36179" y="65153"/>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4372342" y="65153"/>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6 novembre 2025</a:t>
            </a:r>
          </a:p>
        </p:txBody>
      </p:sp>
    </p:spTree>
    <p:extLst>
      <p:ext uri="{BB962C8B-B14F-4D97-AF65-F5344CB8AC3E}">
        <p14:creationId xmlns:p14="http://schemas.microsoft.com/office/powerpoint/2010/main" val="3130134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904868"/>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05843" y="3418234"/>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1067753"/>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mieux gérer son stress au quotidien</a:t>
            </a:r>
          </a:p>
        </p:txBody>
      </p:sp>
      <p:sp>
        <p:nvSpPr>
          <p:cNvPr id="28" name="ZoneTexte 27"/>
          <p:cNvSpPr txBox="1"/>
          <p:nvPr/>
        </p:nvSpPr>
        <p:spPr>
          <a:xfrm>
            <a:off x="105844" y="4889926"/>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2247971"/>
            <a:ext cx="654995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rPr>
              <a:t>Le stress est inhérent à chaque être humain, et même souhaitable ! Toutefois, les travailleurs sont désormais soumis à des temps d’absorption des changements de plus en plus courts, sans bénéficier de temps de récupération nécessaires. C’est par son intensité et/ou sa chronicité que le stress devient nocif aux salariés, et par extension naturelles, aux équipes</a:t>
            </a:r>
            <a:r>
              <a:rPr lang="fr-FR" sz="1200">
                <a:solidFill>
                  <a:schemeClr val="bg2">
                    <a:lumMod val="50000"/>
                  </a:schemeClr>
                </a:solidFill>
              </a:rPr>
              <a:t>. </a:t>
            </a:r>
            <a:endParaRPr lang="fr-FR" sz="1200" dirty="0">
              <a:solidFill>
                <a:schemeClr val="bg2">
                  <a:lumMod val="50000"/>
                </a:schemeClr>
              </a:solidFill>
            </a:endParaRPr>
          </a:p>
        </p:txBody>
      </p:sp>
      <p:sp>
        <p:nvSpPr>
          <p:cNvPr id="13" name="Rectangle à coins arrondis 12"/>
          <p:cNvSpPr/>
          <p:nvPr/>
        </p:nvSpPr>
        <p:spPr>
          <a:xfrm>
            <a:off x="171301" y="3796556"/>
            <a:ext cx="651539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rPr>
              <a:t>d’identifier ses sources et ses signes de stress</a:t>
            </a:r>
          </a:p>
          <a:p>
            <a:pPr marL="171450" indent="-171450" fontAlgn="base">
              <a:buFont typeface="Arial" panose="020B0604020202020204" pitchFamily="34" charset="0"/>
              <a:buChar char="•"/>
            </a:pPr>
            <a:r>
              <a:rPr lang="fr-FR" sz="1200" dirty="0">
                <a:solidFill>
                  <a:schemeClr val="bg2">
                    <a:lumMod val="50000"/>
                  </a:schemeClr>
                </a:solidFill>
              </a:rPr>
              <a:t>de mobiliser son corps pour se détendre</a:t>
            </a:r>
          </a:p>
          <a:p>
            <a:pPr marL="171450" indent="-171450" fontAlgn="base">
              <a:buFont typeface="Arial" panose="020B0604020202020204" pitchFamily="34" charset="0"/>
              <a:buChar char="•"/>
            </a:pPr>
            <a:r>
              <a:rPr lang="fr-FR" sz="1200" dirty="0">
                <a:solidFill>
                  <a:schemeClr val="bg2">
                    <a:lumMod val="50000"/>
                  </a:schemeClr>
                </a:solidFill>
              </a:rPr>
              <a:t>de prendre du recul</a:t>
            </a:r>
          </a:p>
          <a:p>
            <a:pPr marL="171450" indent="-171450" fontAlgn="base">
              <a:buFont typeface="Arial" panose="020B0604020202020204" pitchFamily="34" charset="0"/>
              <a:buChar char="•"/>
            </a:pPr>
            <a:r>
              <a:rPr lang="fr-FR" sz="1200" dirty="0">
                <a:solidFill>
                  <a:schemeClr val="bg2">
                    <a:lumMod val="50000"/>
                  </a:schemeClr>
                </a:solidFill>
              </a:rPr>
              <a:t>de mieux mobiliser ses ressources</a:t>
            </a:r>
          </a:p>
        </p:txBody>
      </p:sp>
      <p:sp>
        <p:nvSpPr>
          <p:cNvPr id="18" name="Rectangle à coins arrondis 17"/>
          <p:cNvSpPr/>
          <p:nvPr/>
        </p:nvSpPr>
        <p:spPr>
          <a:xfrm>
            <a:off x="203098" y="5305781"/>
            <a:ext cx="6483600" cy="4176440"/>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1ère partie : appréhender le stress et repérer ses signes de stress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Comprendre les mécanismes de stress et les trois dimensions concernées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ses facteurs de stress grâce aux 6 grandes dimensions de l’ANACT</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ses signes de stress pour réguler son niveau de stress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Distinguer stress et </a:t>
            </a:r>
            <a:r>
              <a:rPr lang="fr-FR" sz="1200" dirty="0" err="1">
                <a:solidFill>
                  <a:schemeClr val="bg2">
                    <a:lumMod val="50000"/>
                  </a:schemeClr>
                </a:solidFill>
                <a:latin typeface="Candara" panose="020E0502030303020204" pitchFamily="34" charset="0"/>
              </a:rPr>
              <a:t>burn</a:t>
            </a:r>
            <a:r>
              <a:rPr lang="fr-FR" sz="1200" dirty="0">
                <a:solidFill>
                  <a:schemeClr val="bg2">
                    <a:lumMod val="50000"/>
                  </a:schemeClr>
                </a:solidFill>
                <a:latin typeface="Candara" panose="020E0502030303020204" pitchFamily="34" charset="0"/>
              </a:rPr>
              <a:t> out</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3</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agir sur les dimensions physiologiques du stress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Se recentrer rapidement grâce aux exercices de respiration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Détendre profondément son corps grâce à la relaxation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Développer son activité physique malgré les contraintes du quotidien</a:t>
            </a:r>
          </a:p>
          <a:p>
            <a:pPr marL="171450" indent="-171450">
              <a:buFont typeface="Arial" panose="020B0604020202020204" pitchFamily="34" charset="0"/>
              <a:buChar char="•"/>
            </a:pPr>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4ème partie :  agir sur la dimension psychologique du stress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Repérer ses biais cognitifs au travail</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S’entraîner à prendre du recul grâce à la restructuration cognitive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Se mettre à distance de ses pensées grâce aux outils de pleine conscience et la défusion cognitive</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5ème partie :  mobiliser ses ressources au quotidien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Repérer ses activités, ressources et endroits ressources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Créer un agenda des activités ressources (au travail et hors travail)</a:t>
            </a:r>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64878"/>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1812733" y="9590299"/>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6 novembre 2025</a:t>
            </a:r>
          </a:p>
        </p:txBody>
      </p:sp>
    </p:spTree>
    <p:extLst>
      <p:ext uri="{BB962C8B-B14F-4D97-AF65-F5344CB8AC3E}">
        <p14:creationId xmlns:p14="http://schemas.microsoft.com/office/powerpoint/2010/main" val="342699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904868"/>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82398" y="3335405"/>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1067753"/>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mieux gérer son stress en tant qu’entrepreneur</a:t>
            </a:r>
          </a:p>
        </p:txBody>
      </p:sp>
      <p:sp>
        <p:nvSpPr>
          <p:cNvPr id="28" name="ZoneTexte 27"/>
          <p:cNvSpPr txBox="1"/>
          <p:nvPr/>
        </p:nvSpPr>
        <p:spPr>
          <a:xfrm>
            <a:off x="171302" y="5186304"/>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2247971"/>
            <a:ext cx="654995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err="1">
                <a:solidFill>
                  <a:schemeClr val="bg2">
                    <a:lumMod val="50000"/>
                  </a:schemeClr>
                </a:solidFill>
                <a:latin typeface="Candara" panose="020E0502030303020204" pitchFamily="34" charset="0"/>
              </a:rPr>
              <a:t>Etre</a:t>
            </a:r>
            <a:r>
              <a:rPr lang="fr-FR" sz="1200" dirty="0">
                <a:solidFill>
                  <a:schemeClr val="bg2">
                    <a:lumMod val="50000"/>
                  </a:schemeClr>
                </a:solidFill>
                <a:latin typeface="Candara" panose="020E0502030303020204" pitchFamily="34" charset="0"/>
              </a:rPr>
              <a:t> entrepreneur, c’est faire face à une polyvalence qui peut générer un stress important. Or, la capacité à gérer son stress est une compétence clé de la prévention des risques psychosociaux en tant qu’indépendant. En gérant mieux son stress, les relations (professionnelles et personnelles) sont souvent plus apaisées et les échanges plus constructifs. De plus, une meilleure gestion du stress tendrait à développer créativité et performance. </a:t>
            </a:r>
          </a:p>
        </p:txBody>
      </p:sp>
      <p:sp>
        <p:nvSpPr>
          <p:cNvPr id="13" name="Rectangle à coins arrondis 12"/>
          <p:cNvSpPr/>
          <p:nvPr/>
        </p:nvSpPr>
        <p:spPr>
          <a:xfrm>
            <a:off x="171301" y="3639498"/>
            <a:ext cx="6515397" cy="1573206"/>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De repérer ses facteurs de risque psychosociaux et les facteurs de protection pour améliorer sa qualité de vie au travail</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d’appréhender le stress et repérer ses signes de stress pour diminuer leur intensité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de mobiliser ses ressources pour réguler son stress et les tensions avec son entourage professionnel</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d’identifier ses besoins et d’avoir un comportement plus assertif pour prévenir le risque d’épuisement</a:t>
            </a:r>
          </a:p>
        </p:txBody>
      </p:sp>
      <p:sp>
        <p:nvSpPr>
          <p:cNvPr id="18" name="Rectangle à coins arrondis 17"/>
          <p:cNvSpPr/>
          <p:nvPr/>
        </p:nvSpPr>
        <p:spPr>
          <a:xfrm>
            <a:off x="203098" y="5490959"/>
            <a:ext cx="6483600" cy="4127760"/>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1ère partie :  les risques psychosociaux au travail et qualité de vie au travail</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Connaître les 6 dimensions investiguées dans la prévention des risques psychosociaux et repérer ses facteurs de risque et les facteurs de protection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Distinguer Prévention des RPS et Qualité de Vie au travail</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Connaître les dispositifs et relais existants sur les trois champs de la prévention des risques psychosociaux</a:t>
            </a:r>
          </a:p>
          <a:p>
            <a:pPr marL="171450" indent="-171450" fontAlgn="base">
              <a:buFont typeface="Arial" panose="020B0604020202020204" pitchFamily="34" charset="0"/>
              <a:buChar char="•"/>
            </a:pPr>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2ème partie : appréhender le stress et repérer ses signes de stress </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Comprendre les mécanismes de stress et les trois dimensions concernées</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Distinguer stress et </a:t>
            </a:r>
            <a:r>
              <a:rPr lang="fr-FR" sz="1200" dirty="0" err="1">
                <a:solidFill>
                  <a:schemeClr val="bg2">
                    <a:lumMod val="50000"/>
                  </a:schemeClr>
                </a:solidFill>
                <a:latin typeface="Candara" panose="020E0502030303020204" pitchFamily="34" charset="0"/>
              </a:rPr>
              <a:t>burn</a:t>
            </a:r>
            <a:r>
              <a:rPr lang="fr-FR" sz="1200" dirty="0">
                <a:solidFill>
                  <a:schemeClr val="bg2">
                    <a:lumMod val="50000"/>
                  </a:schemeClr>
                </a:solidFill>
                <a:latin typeface="Candara" panose="020E0502030303020204" pitchFamily="34" charset="0"/>
              </a:rPr>
              <a:t> out</a:t>
            </a:r>
          </a:p>
          <a:p>
            <a:pPr marL="171450" indent="-171450" fontAlgn="base">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ses signes de stress pour réguler son niveau de stress</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3</a:t>
            </a:r>
            <a:r>
              <a:rPr lang="fr-FR" sz="1200" b="1" baseline="30000" dirty="0">
                <a:solidFill>
                  <a:schemeClr val="bg2">
                    <a:lumMod val="50000"/>
                  </a:schemeClr>
                </a:solidFill>
                <a:latin typeface="Candara" panose="020E0502030303020204" pitchFamily="34" charset="0"/>
              </a:rPr>
              <a:t>ème</a:t>
            </a:r>
            <a:r>
              <a:rPr lang="fr-FR" sz="1200" b="1" dirty="0">
                <a:solidFill>
                  <a:schemeClr val="bg2">
                    <a:lumMod val="50000"/>
                  </a:schemeClr>
                </a:solidFill>
                <a:latin typeface="Candara" panose="020E0502030303020204" pitchFamily="34" charset="0"/>
              </a:rPr>
              <a:t> partie : agir sur les dimensions physiologiques et psychologiques du stress</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Détendre son corps grâce aux exercices de respiration et relaxation</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Prendre du recul, avec la restructuration cognitive et les thérapies ACT</a:t>
            </a:r>
          </a:p>
          <a:p>
            <a:endParaRPr lang="fr-FR" sz="1200" b="1" dirty="0">
              <a:solidFill>
                <a:schemeClr val="bg2">
                  <a:lumMod val="50000"/>
                </a:schemeClr>
              </a:solidFill>
              <a:latin typeface="Candara" panose="020E0502030303020204" pitchFamily="34" charset="0"/>
            </a:endParaRPr>
          </a:p>
          <a:p>
            <a:r>
              <a:rPr lang="fr-FR" sz="1200" b="1" dirty="0">
                <a:solidFill>
                  <a:schemeClr val="bg2">
                    <a:lumMod val="50000"/>
                  </a:schemeClr>
                </a:solidFill>
                <a:latin typeface="Candara" panose="020E0502030303020204" pitchFamily="34" charset="0"/>
              </a:rPr>
              <a:t>4ème partie :  agir sur la dimension comportementale du stress en développant son assertivité</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Repérer et mobiliser ses ressources personnelles pour faire face</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Identifier ses besoins et les exprimer pour prévenir le risque d’épuisement professionnel</a:t>
            </a:r>
          </a:p>
          <a:p>
            <a:pPr marL="171450" indent="-171450">
              <a:buFont typeface="Arial" panose="020B0604020202020204" pitchFamily="34" charset="0"/>
              <a:buChar char="•"/>
            </a:pPr>
            <a:r>
              <a:rPr lang="fr-FR" sz="1200" dirty="0">
                <a:solidFill>
                  <a:schemeClr val="bg2">
                    <a:lumMod val="50000"/>
                  </a:schemeClr>
                </a:solidFill>
                <a:latin typeface="Candara" panose="020E0502030303020204" pitchFamily="34" charset="0"/>
              </a:rPr>
              <a:t>Distinguer les 4 attitudes dans les relations : antipathie, apathie, sympathie et antipathie</a:t>
            </a:r>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64878"/>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2396896" y="9654045"/>
            <a:ext cx="1901495"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2 mai 2024</a:t>
            </a:r>
          </a:p>
        </p:txBody>
      </p:sp>
    </p:spTree>
    <p:extLst>
      <p:ext uri="{BB962C8B-B14F-4D97-AF65-F5344CB8AC3E}">
        <p14:creationId xmlns:p14="http://schemas.microsoft.com/office/powerpoint/2010/main" val="3161890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904868"/>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55404" y="3758044"/>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1067753"/>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prévenir l’épuisement professionnel</a:t>
            </a:r>
          </a:p>
        </p:txBody>
      </p:sp>
      <p:sp>
        <p:nvSpPr>
          <p:cNvPr id="28" name="ZoneTexte 27"/>
          <p:cNvSpPr txBox="1"/>
          <p:nvPr/>
        </p:nvSpPr>
        <p:spPr>
          <a:xfrm>
            <a:off x="120843" y="5314722"/>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2247970"/>
            <a:ext cx="6549957" cy="1419668"/>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err="1">
                <a:solidFill>
                  <a:schemeClr val="bg2">
                    <a:lumMod val="50000"/>
                  </a:schemeClr>
                </a:solidFill>
              </a:rPr>
              <a:t>Etre</a:t>
            </a:r>
            <a:r>
              <a:rPr lang="fr-FR" sz="1200" dirty="0">
                <a:solidFill>
                  <a:schemeClr val="bg2">
                    <a:lumMod val="50000"/>
                  </a:schemeClr>
                </a:solidFill>
              </a:rPr>
              <a:t> alerte sur les signes de stress chronique, c’est limiter le risque d’hyper-investissement d’épuisement professionnel. Ce syndrome toucherait de plus en plus de salariés, regrettant souvent le manque de prise en compte de leurs difficultés avant l’effondrement psychologique et physique que représente souvent le </a:t>
            </a:r>
            <a:r>
              <a:rPr lang="fr-FR" sz="1200" dirty="0" err="1">
                <a:solidFill>
                  <a:schemeClr val="bg2">
                    <a:lumMod val="50000"/>
                  </a:schemeClr>
                </a:solidFill>
              </a:rPr>
              <a:t>burn</a:t>
            </a:r>
            <a:r>
              <a:rPr lang="fr-FR" sz="1200" dirty="0">
                <a:solidFill>
                  <a:schemeClr val="bg2">
                    <a:lumMod val="50000"/>
                  </a:schemeClr>
                </a:solidFill>
              </a:rPr>
              <a:t> out. </a:t>
            </a:r>
          </a:p>
          <a:p>
            <a:pPr algn="just"/>
            <a:endParaRPr lang="fr-FR" sz="1200" dirty="0">
              <a:solidFill>
                <a:schemeClr val="bg2">
                  <a:lumMod val="50000"/>
                </a:schemeClr>
              </a:solidFill>
            </a:endParaRPr>
          </a:p>
          <a:p>
            <a:pPr algn="just"/>
            <a:r>
              <a:rPr lang="fr-FR" sz="1200" b="1" dirty="0">
                <a:solidFill>
                  <a:schemeClr val="bg2">
                    <a:lumMod val="50000"/>
                  </a:schemeClr>
                </a:solidFill>
              </a:rPr>
              <a:t>Le + de cette session </a:t>
            </a:r>
            <a:r>
              <a:rPr lang="fr-FR" sz="1200" dirty="0">
                <a:solidFill>
                  <a:schemeClr val="bg2">
                    <a:lumMod val="50000"/>
                  </a:schemeClr>
                </a:solidFill>
              </a:rPr>
              <a:t>: l’expérience de l’animatrice en libéral et en tant que thérapeute référente d’une association dédiée au </a:t>
            </a:r>
            <a:r>
              <a:rPr lang="fr-FR" sz="1200" dirty="0" err="1">
                <a:solidFill>
                  <a:schemeClr val="bg2">
                    <a:lumMod val="50000"/>
                  </a:schemeClr>
                </a:solidFill>
              </a:rPr>
              <a:t>burn</a:t>
            </a:r>
            <a:r>
              <a:rPr lang="fr-FR" sz="1200" dirty="0">
                <a:solidFill>
                  <a:schemeClr val="bg2">
                    <a:lumMod val="50000"/>
                  </a:schemeClr>
                </a:solidFill>
              </a:rPr>
              <a:t> out. </a:t>
            </a:r>
          </a:p>
        </p:txBody>
      </p:sp>
      <p:sp>
        <p:nvSpPr>
          <p:cNvPr id="13" name="Rectangle à coins arrondis 12"/>
          <p:cNvSpPr/>
          <p:nvPr/>
        </p:nvSpPr>
        <p:spPr>
          <a:xfrm>
            <a:off x="155404" y="4105628"/>
            <a:ext cx="6515397" cy="1113848"/>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de :</a:t>
            </a:r>
          </a:p>
          <a:p>
            <a:pPr marL="171450" indent="-171450" fontAlgn="base">
              <a:buFont typeface="Arial" panose="020B0604020202020204" pitchFamily="34" charset="0"/>
              <a:buChar char="•"/>
            </a:pPr>
            <a:r>
              <a:rPr lang="fr-FR" sz="1200" dirty="0">
                <a:solidFill>
                  <a:schemeClr val="bg2">
                    <a:lumMod val="50000"/>
                  </a:schemeClr>
                </a:solidFill>
              </a:rPr>
              <a:t>distinguer  le </a:t>
            </a:r>
            <a:r>
              <a:rPr lang="fr-FR" sz="1200" dirty="0" err="1">
                <a:solidFill>
                  <a:schemeClr val="bg2">
                    <a:lumMod val="50000"/>
                  </a:schemeClr>
                </a:solidFill>
              </a:rPr>
              <a:t>burn</a:t>
            </a:r>
            <a:r>
              <a:rPr lang="fr-FR" sz="1200" dirty="0">
                <a:solidFill>
                  <a:schemeClr val="bg2">
                    <a:lumMod val="50000"/>
                  </a:schemeClr>
                </a:solidFill>
              </a:rPr>
              <a:t> out des autres difficultés psychiques (stress chronique, anxiété, dépression) mieux comprendre les facteurs de risque organisationnels</a:t>
            </a:r>
          </a:p>
          <a:p>
            <a:pPr marL="171450" indent="-171450" fontAlgn="base">
              <a:buFont typeface="Arial" panose="020B0604020202020204" pitchFamily="34" charset="0"/>
              <a:buChar char="•"/>
            </a:pPr>
            <a:r>
              <a:rPr lang="fr-FR" sz="1200" dirty="0">
                <a:solidFill>
                  <a:schemeClr val="bg2">
                    <a:lumMod val="50000"/>
                  </a:schemeClr>
                </a:solidFill>
              </a:rPr>
              <a:t>faire “l’écologie de soi-même” en travaillant sur l’identification de ses besoins  et limites</a:t>
            </a:r>
          </a:p>
          <a:p>
            <a:pPr marL="171450" indent="-171450" fontAlgn="base">
              <a:buFont typeface="Arial" panose="020B0604020202020204" pitchFamily="34" charset="0"/>
              <a:buChar char="•"/>
            </a:pPr>
            <a:r>
              <a:rPr lang="fr-FR" sz="1200" dirty="0">
                <a:solidFill>
                  <a:schemeClr val="bg2">
                    <a:lumMod val="50000"/>
                  </a:schemeClr>
                </a:solidFill>
              </a:rPr>
              <a:t>préparer son retour à l’emploi suite à un arrêt</a:t>
            </a:r>
          </a:p>
        </p:txBody>
      </p:sp>
      <p:sp>
        <p:nvSpPr>
          <p:cNvPr id="18" name="Rectangle à coins arrondis 17"/>
          <p:cNvSpPr/>
          <p:nvPr/>
        </p:nvSpPr>
        <p:spPr>
          <a:xfrm>
            <a:off x="171301" y="5699937"/>
            <a:ext cx="6483600" cy="3871002"/>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endParaRPr lang="fr-FR" sz="1200" b="1" dirty="0">
              <a:solidFill>
                <a:schemeClr val="bg2">
                  <a:lumMod val="50000"/>
                </a:schemeClr>
              </a:solidFill>
            </a:endParaRPr>
          </a:p>
          <a:p>
            <a:r>
              <a:rPr lang="fr-FR" sz="1200" b="1" dirty="0">
                <a:solidFill>
                  <a:schemeClr val="bg2">
                    <a:lumMod val="50000"/>
                  </a:schemeClr>
                </a:solidFill>
              </a:rPr>
              <a:t>1ère partie : comprendre ce qu’est le </a:t>
            </a:r>
            <a:r>
              <a:rPr lang="fr-FR" sz="1200" b="1" dirty="0" err="1">
                <a:solidFill>
                  <a:schemeClr val="bg2">
                    <a:lumMod val="50000"/>
                  </a:schemeClr>
                </a:solidFill>
              </a:rPr>
              <a:t>burn</a:t>
            </a:r>
            <a:r>
              <a:rPr lang="fr-FR" sz="1200" b="1" dirty="0">
                <a:solidFill>
                  <a:schemeClr val="bg2">
                    <a:lumMod val="50000"/>
                  </a:schemeClr>
                </a:solidFill>
              </a:rPr>
              <a:t> out et ce que ça n’est pas </a:t>
            </a:r>
            <a:endParaRPr lang="fr-FR" sz="1200" dirty="0">
              <a:solidFill>
                <a:schemeClr val="bg2">
                  <a:lumMod val="50000"/>
                </a:schemeClr>
              </a:solidFill>
            </a:endParaRPr>
          </a:p>
          <a:p>
            <a:pPr marL="171450" indent="-171450" fontAlgn="base">
              <a:buFont typeface="Arial" panose="020B0604020202020204" pitchFamily="34" charset="0"/>
              <a:buChar char="•"/>
            </a:pPr>
            <a:r>
              <a:rPr lang="fr-FR" sz="1200" dirty="0">
                <a:solidFill>
                  <a:schemeClr val="bg2">
                    <a:lumMod val="50000"/>
                  </a:schemeClr>
                </a:solidFill>
              </a:rPr>
              <a:t>Différencier </a:t>
            </a:r>
            <a:r>
              <a:rPr lang="fr-FR" sz="1200" dirty="0" err="1">
                <a:solidFill>
                  <a:schemeClr val="bg2">
                    <a:lumMod val="50000"/>
                  </a:schemeClr>
                </a:solidFill>
              </a:rPr>
              <a:t>burn</a:t>
            </a:r>
            <a:r>
              <a:rPr lang="fr-FR" sz="1200" dirty="0">
                <a:solidFill>
                  <a:schemeClr val="bg2">
                    <a:lumMod val="50000"/>
                  </a:schemeClr>
                </a:solidFill>
              </a:rPr>
              <a:t> out, stress, anxiété et dépression</a:t>
            </a:r>
          </a:p>
          <a:p>
            <a:pPr marL="171450" indent="-171450" fontAlgn="base">
              <a:buFont typeface="Arial" panose="020B0604020202020204" pitchFamily="34" charset="0"/>
              <a:buChar char="•"/>
            </a:pPr>
            <a:r>
              <a:rPr lang="fr-FR" sz="1200" dirty="0">
                <a:solidFill>
                  <a:schemeClr val="bg2">
                    <a:lumMod val="50000"/>
                  </a:schemeClr>
                </a:solidFill>
              </a:rPr>
              <a:t>Repérer les 3 composantes du </a:t>
            </a:r>
            <a:r>
              <a:rPr lang="fr-FR" sz="1200" dirty="0" err="1">
                <a:solidFill>
                  <a:schemeClr val="bg2">
                    <a:lumMod val="50000"/>
                  </a:schemeClr>
                </a:solidFill>
              </a:rPr>
              <a:t>burn</a:t>
            </a:r>
            <a:r>
              <a:rPr lang="fr-FR" sz="1200" dirty="0">
                <a:solidFill>
                  <a:schemeClr val="bg2">
                    <a:lumMod val="50000"/>
                  </a:schemeClr>
                </a:solidFill>
              </a:rPr>
              <a:t> out</a:t>
            </a:r>
          </a:p>
          <a:p>
            <a:pPr marL="171450" indent="-171450" fontAlgn="base">
              <a:buFont typeface="Arial" panose="020B0604020202020204" pitchFamily="34" charset="0"/>
              <a:buChar char="•"/>
            </a:pPr>
            <a:r>
              <a:rPr lang="fr-FR" sz="1200" dirty="0">
                <a:solidFill>
                  <a:schemeClr val="bg2">
                    <a:lumMod val="50000"/>
                  </a:schemeClr>
                </a:solidFill>
              </a:rPr>
              <a:t>Mythes et réalités sur le </a:t>
            </a:r>
            <a:r>
              <a:rPr lang="fr-FR" sz="1200" dirty="0" err="1">
                <a:solidFill>
                  <a:schemeClr val="bg2">
                    <a:lumMod val="50000"/>
                  </a:schemeClr>
                </a:solidFill>
              </a:rPr>
              <a:t>burn</a:t>
            </a:r>
            <a:r>
              <a:rPr lang="fr-FR" sz="1200" dirty="0">
                <a:solidFill>
                  <a:schemeClr val="bg2">
                    <a:lumMod val="50000"/>
                  </a:schemeClr>
                </a:solidFill>
              </a:rPr>
              <a:t> out</a:t>
            </a:r>
          </a:p>
          <a:p>
            <a:br>
              <a:rPr lang="fr-FR" sz="1200" dirty="0">
                <a:solidFill>
                  <a:schemeClr val="bg2">
                    <a:lumMod val="50000"/>
                  </a:schemeClr>
                </a:solidFill>
              </a:rPr>
            </a:br>
            <a:r>
              <a:rPr lang="fr-FR" sz="1200" b="1" dirty="0">
                <a:solidFill>
                  <a:schemeClr val="bg2">
                    <a:lumMod val="50000"/>
                  </a:schemeClr>
                </a:solidFill>
              </a:rPr>
              <a:t>2ème partie : évaluer son risque d ’épuisement</a:t>
            </a:r>
            <a:endParaRPr lang="fr-FR" sz="1200" dirty="0">
              <a:solidFill>
                <a:schemeClr val="bg2">
                  <a:lumMod val="50000"/>
                </a:schemeClr>
              </a:solidFill>
            </a:endParaRPr>
          </a:p>
          <a:p>
            <a:pPr marL="171450" indent="-171450" fontAlgn="base">
              <a:buFont typeface="Arial" panose="020B0604020202020204" pitchFamily="34" charset="0"/>
              <a:buChar char="•"/>
            </a:pPr>
            <a:r>
              <a:rPr lang="fr-FR" sz="1200" dirty="0">
                <a:solidFill>
                  <a:schemeClr val="bg2">
                    <a:lumMod val="50000"/>
                  </a:schemeClr>
                </a:solidFill>
              </a:rPr>
              <a:t>Identifier ses facteurs de risque au travail et hors travail</a:t>
            </a:r>
          </a:p>
          <a:p>
            <a:pPr marL="171450" indent="-171450" fontAlgn="base">
              <a:buFont typeface="Arial" panose="020B0604020202020204" pitchFamily="34" charset="0"/>
              <a:buChar char="•"/>
            </a:pPr>
            <a:r>
              <a:rPr lang="fr-FR" sz="1200" dirty="0">
                <a:solidFill>
                  <a:schemeClr val="bg2">
                    <a:lumMod val="50000"/>
                  </a:schemeClr>
                </a:solidFill>
              </a:rPr>
              <a:t>Identifier ses signes de stress et ma balance risques / ressources</a:t>
            </a:r>
          </a:p>
          <a:p>
            <a:pPr marL="171450" indent="-171450" fontAlgn="base">
              <a:buFont typeface="Arial" panose="020B0604020202020204" pitchFamily="34" charset="0"/>
              <a:buChar char="•"/>
            </a:pPr>
            <a:r>
              <a:rPr lang="fr-FR" sz="1200" dirty="0">
                <a:solidFill>
                  <a:schemeClr val="bg2">
                    <a:lumMod val="50000"/>
                  </a:schemeClr>
                </a:solidFill>
              </a:rPr>
              <a:t>Repérer ses croyances : les schémas d’exigences élevées et d’approbation des autres</a:t>
            </a:r>
          </a:p>
          <a:p>
            <a:br>
              <a:rPr lang="fr-FR" sz="1200" dirty="0">
                <a:solidFill>
                  <a:schemeClr val="bg2">
                    <a:lumMod val="50000"/>
                  </a:schemeClr>
                </a:solidFill>
              </a:rPr>
            </a:br>
            <a:r>
              <a:rPr lang="fr-FR" sz="1200" b="1" dirty="0">
                <a:solidFill>
                  <a:schemeClr val="bg2">
                    <a:lumMod val="50000"/>
                  </a:schemeClr>
                </a:solidFill>
              </a:rPr>
              <a:t>3ème partie : s’écouter davantage</a:t>
            </a:r>
            <a:endParaRPr lang="fr-FR" sz="1200" dirty="0">
              <a:solidFill>
                <a:schemeClr val="bg2">
                  <a:lumMod val="50000"/>
                </a:schemeClr>
              </a:solidFill>
            </a:endParaRPr>
          </a:p>
          <a:p>
            <a:pPr marL="171450" indent="-171450" fontAlgn="base">
              <a:buFont typeface="Arial" panose="020B0604020202020204" pitchFamily="34" charset="0"/>
              <a:buChar char="•"/>
            </a:pPr>
            <a:r>
              <a:rPr lang="fr-FR" sz="1200" dirty="0">
                <a:solidFill>
                  <a:schemeClr val="bg2">
                    <a:lumMod val="50000"/>
                  </a:schemeClr>
                </a:solidFill>
              </a:rPr>
              <a:t>Identifier et écouter ses besoins, mettre en place des actions cohérentes à mes valeurs</a:t>
            </a:r>
          </a:p>
          <a:p>
            <a:pPr marL="171450" indent="-171450" fontAlgn="base">
              <a:buFont typeface="Arial" panose="020B0604020202020204" pitchFamily="34" charset="0"/>
              <a:buChar char="•"/>
            </a:pPr>
            <a:r>
              <a:rPr lang="fr-FR" sz="1200" dirty="0">
                <a:solidFill>
                  <a:schemeClr val="bg2">
                    <a:lumMod val="50000"/>
                  </a:schemeClr>
                </a:solidFill>
              </a:rPr>
              <a:t>Favoriser une bonne hygiène de vie : se reconnecter à mes sens et s’octroyer des temps de récupération</a:t>
            </a:r>
          </a:p>
          <a:p>
            <a:pPr marL="171450" indent="-171450" fontAlgn="base">
              <a:buFont typeface="Arial" panose="020B0604020202020204" pitchFamily="34" charset="0"/>
              <a:buChar char="•"/>
            </a:pPr>
            <a:r>
              <a:rPr lang="fr-FR" sz="1200" dirty="0">
                <a:solidFill>
                  <a:schemeClr val="bg2">
                    <a:lumMod val="50000"/>
                  </a:schemeClr>
                </a:solidFill>
              </a:rPr>
              <a:t>Mettre des limites à ses propres demandes / demandes de l’autre</a:t>
            </a:r>
          </a:p>
          <a:p>
            <a:pPr marL="171450" indent="-171450" fontAlgn="base">
              <a:buFont typeface="Arial" panose="020B0604020202020204" pitchFamily="34" charset="0"/>
              <a:buChar char="•"/>
            </a:pPr>
            <a:endParaRPr lang="fr-FR" sz="1200" dirty="0">
              <a:solidFill>
                <a:schemeClr val="bg2">
                  <a:lumMod val="50000"/>
                </a:schemeClr>
              </a:solidFill>
            </a:endParaRPr>
          </a:p>
          <a:p>
            <a:pPr fontAlgn="base"/>
            <a:r>
              <a:rPr lang="fr-FR" sz="1200" b="1" dirty="0">
                <a:solidFill>
                  <a:schemeClr val="bg2">
                    <a:lumMod val="50000"/>
                  </a:schemeClr>
                </a:solidFill>
              </a:rPr>
              <a:t>4</a:t>
            </a:r>
            <a:r>
              <a:rPr lang="fr-FR" sz="1200" b="1" baseline="30000" dirty="0">
                <a:solidFill>
                  <a:schemeClr val="bg2">
                    <a:lumMod val="50000"/>
                  </a:schemeClr>
                </a:solidFill>
              </a:rPr>
              <a:t>ème</a:t>
            </a:r>
            <a:r>
              <a:rPr lang="fr-FR" sz="1200" b="1" dirty="0">
                <a:solidFill>
                  <a:schemeClr val="bg2">
                    <a:lumMod val="50000"/>
                  </a:schemeClr>
                </a:solidFill>
              </a:rPr>
              <a:t> partie : j’ai craqué… et après ? </a:t>
            </a:r>
          </a:p>
          <a:p>
            <a:pPr marL="171450" indent="-171450" fontAlgn="base">
              <a:buFont typeface="Arial" panose="020B0604020202020204" pitchFamily="34" charset="0"/>
              <a:buChar char="•"/>
            </a:pPr>
            <a:r>
              <a:rPr lang="fr-FR" sz="1200" dirty="0">
                <a:solidFill>
                  <a:schemeClr val="bg2">
                    <a:lumMod val="50000"/>
                  </a:schemeClr>
                </a:solidFill>
              </a:rPr>
              <a:t>Appréhender le vide suite à l’effervescence du quotidien : accompagnements individuels et collectifs existants</a:t>
            </a:r>
          </a:p>
          <a:p>
            <a:pPr marL="171450" indent="-171450" fontAlgn="base">
              <a:buFont typeface="Arial" panose="020B0604020202020204" pitchFamily="34" charset="0"/>
              <a:buChar char="•"/>
            </a:pPr>
            <a:r>
              <a:rPr lang="fr-FR" sz="1200" dirty="0">
                <a:solidFill>
                  <a:schemeClr val="bg2">
                    <a:lumMod val="50000"/>
                  </a:schemeClr>
                </a:solidFill>
              </a:rPr>
              <a:t>Préparer son retour au travail : bonnes pratiques et retours d’expériences</a:t>
            </a:r>
            <a:endParaRPr lang="fr-FR" sz="1200" b="1" dirty="0">
              <a:solidFill>
                <a:schemeClr val="bg2">
                  <a:lumMod val="50000"/>
                </a:schemeClr>
              </a:solidFill>
              <a:latin typeface="Candara" panose="020E0502030303020204" pitchFamily="34" charset="0"/>
            </a:endParaRPr>
          </a:p>
          <a:p>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64878"/>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1812733" y="9590299"/>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6 novembre 2025</a:t>
            </a:r>
          </a:p>
        </p:txBody>
      </p:sp>
    </p:spTree>
    <p:extLst>
      <p:ext uri="{BB962C8B-B14F-4D97-AF65-F5344CB8AC3E}">
        <p14:creationId xmlns:p14="http://schemas.microsoft.com/office/powerpoint/2010/main" val="1387995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105844" y="1904868"/>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Les enjeux de cette formation</a:t>
            </a:r>
          </a:p>
        </p:txBody>
      </p:sp>
      <p:sp>
        <p:nvSpPr>
          <p:cNvPr id="25" name="ZoneTexte 24"/>
          <p:cNvSpPr txBox="1"/>
          <p:nvPr/>
        </p:nvSpPr>
        <p:spPr>
          <a:xfrm>
            <a:off x="105843" y="3418234"/>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Objectifs pédagogiques et opérationnels</a:t>
            </a:r>
          </a:p>
        </p:txBody>
      </p:sp>
      <p:sp>
        <p:nvSpPr>
          <p:cNvPr id="3" name="Rectangle 2"/>
          <p:cNvSpPr/>
          <p:nvPr/>
        </p:nvSpPr>
        <p:spPr>
          <a:xfrm>
            <a:off x="0" y="1067753"/>
            <a:ext cx="6858000" cy="698130"/>
          </a:xfrm>
          <a:prstGeom prst="rect">
            <a:avLst/>
          </a:prstGeom>
          <a:solidFill>
            <a:srgbClr val="65A3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Leelawadee UI Semilight" panose="020B0402040204020203" pitchFamily="34" charset="-34"/>
                <a:cs typeface="Leelawadee UI Semilight" panose="020B0402040204020203" pitchFamily="34" charset="-34"/>
              </a:rPr>
              <a:t>Fiche formation : vous avez dit charge mentale ? Mieux la comprendre pour mieux la gérer</a:t>
            </a:r>
          </a:p>
        </p:txBody>
      </p:sp>
      <p:sp>
        <p:nvSpPr>
          <p:cNvPr id="28" name="ZoneTexte 27"/>
          <p:cNvSpPr txBox="1"/>
          <p:nvPr/>
        </p:nvSpPr>
        <p:spPr>
          <a:xfrm>
            <a:off x="105844" y="4889926"/>
            <a:ext cx="6483600" cy="307777"/>
          </a:xfrm>
          <a:prstGeom prst="rect">
            <a:avLst/>
          </a:prstGeom>
          <a:noFill/>
        </p:spPr>
        <p:txBody>
          <a:bodyPr wrap="square" rtlCol="0">
            <a:spAutoFit/>
          </a:bodyPr>
          <a:lstStyle/>
          <a:p>
            <a:r>
              <a:rPr lang="fr-FR" sz="1400" b="1" dirty="0">
                <a:solidFill>
                  <a:srgbClr val="87A9A5"/>
                </a:solidFill>
                <a:latin typeface="Candara" panose="020E0502030303020204" pitchFamily="34" charset="0"/>
                <a:cs typeface="Leelawadee UI Semilight" panose="020B0402040204020203" pitchFamily="34" charset="-34"/>
              </a:rPr>
              <a:t>Programme synthétique</a:t>
            </a:r>
          </a:p>
        </p:txBody>
      </p:sp>
      <p:sp>
        <p:nvSpPr>
          <p:cNvPr id="5" name="Rectangle à coins arrondis 4"/>
          <p:cNvSpPr/>
          <p:nvPr/>
        </p:nvSpPr>
        <p:spPr>
          <a:xfrm>
            <a:off x="187200" y="2247971"/>
            <a:ext cx="654995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200" dirty="0">
                <a:solidFill>
                  <a:schemeClr val="bg2">
                    <a:lumMod val="50000"/>
                  </a:schemeClr>
                </a:solidFill>
              </a:rPr>
              <a:t>L’entreprise qui engage une démarche QVT est amenée de plus en plus à réfléchir à un sujet qui fait de plus en plus d’émulation : la charge mentale. Parmi celle-ci : interruptions nombreuses, aux objectifs de différents services à concilier, à l’adaptation nécessaire aux changements en continus, </a:t>
            </a:r>
            <a:r>
              <a:rPr lang="fr-FR" sz="1200" dirty="0" err="1">
                <a:solidFill>
                  <a:schemeClr val="bg2">
                    <a:lumMod val="50000"/>
                  </a:schemeClr>
                </a:solidFill>
              </a:rPr>
              <a:t>hyperconnexion</a:t>
            </a:r>
            <a:r>
              <a:rPr lang="fr-FR" sz="1200" dirty="0">
                <a:solidFill>
                  <a:schemeClr val="bg2">
                    <a:lumMod val="50000"/>
                  </a:schemeClr>
                </a:solidFill>
              </a:rPr>
              <a:t> et hyperréactivité demandée. Elles concernent de plus en plus de cadres, mais aussi de managers dans des structures croissantes. </a:t>
            </a:r>
          </a:p>
        </p:txBody>
      </p:sp>
      <p:sp>
        <p:nvSpPr>
          <p:cNvPr id="13" name="Rectangle à coins arrondis 12"/>
          <p:cNvSpPr/>
          <p:nvPr/>
        </p:nvSpPr>
        <p:spPr>
          <a:xfrm>
            <a:off x="171301" y="3796556"/>
            <a:ext cx="6515397" cy="1030860"/>
          </a:xfrm>
          <a:prstGeom prst="roundRect">
            <a:avLst>
              <a:gd name="adj" fmla="val 3509"/>
            </a:avLst>
          </a:prstGeom>
          <a:noFill/>
          <a:ln>
            <a:solidFill>
              <a:srgbClr val="73BDAF"/>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bg2">
                    <a:lumMod val="50000"/>
                  </a:schemeClr>
                </a:solidFill>
                <a:latin typeface="Candara" panose="020E0502030303020204" pitchFamily="34" charset="0"/>
              </a:rPr>
              <a:t>A l’issue de la formation, le participant sera capable de : </a:t>
            </a:r>
          </a:p>
          <a:p>
            <a:pPr marL="171450" indent="-171450" fontAlgn="base">
              <a:buFont typeface="Arial" panose="020B0604020202020204" pitchFamily="34" charset="0"/>
              <a:buChar char="•"/>
            </a:pPr>
            <a:r>
              <a:rPr lang="fr-FR" sz="1200" dirty="0">
                <a:solidFill>
                  <a:schemeClr val="bg2">
                    <a:lumMod val="50000"/>
                  </a:schemeClr>
                </a:solidFill>
              </a:rPr>
              <a:t>comprendre et d’évaluer sa propre charge mentale</a:t>
            </a:r>
          </a:p>
          <a:p>
            <a:pPr marL="171450" indent="-171450" fontAlgn="base">
              <a:buFont typeface="Arial" panose="020B0604020202020204" pitchFamily="34" charset="0"/>
              <a:buChar char="•"/>
            </a:pPr>
            <a:r>
              <a:rPr lang="fr-FR" sz="1200" dirty="0">
                <a:solidFill>
                  <a:schemeClr val="bg2">
                    <a:lumMod val="50000"/>
                  </a:schemeClr>
                </a:solidFill>
              </a:rPr>
              <a:t>mieux prioriser ses tâches</a:t>
            </a:r>
          </a:p>
          <a:p>
            <a:pPr marL="171450" indent="-171450" fontAlgn="base">
              <a:buFont typeface="Arial" panose="020B0604020202020204" pitchFamily="34" charset="0"/>
              <a:buChar char="•"/>
            </a:pPr>
            <a:r>
              <a:rPr lang="fr-FR" sz="1200" dirty="0">
                <a:solidFill>
                  <a:schemeClr val="bg2">
                    <a:lumMod val="50000"/>
                  </a:schemeClr>
                </a:solidFill>
              </a:rPr>
              <a:t>développer son attention au moment présent pour limiter le vagabondage mental</a:t>
            </a:r>
          </a:p>
        </p:txBody>
      </p:sp>
      <p:sp>
        <p:nvSpPr>
          <p:cNvPr id="18" name="Rectangle à coins arrondis 17"/>
          <p:cNvSpPr/>
          <p:nvPr/>
        </p:nvSpPr>
        <p:spPr>
          <a:xfrm>
            <a:off x="203098" y="5305781"/>
            <a:ext cx="6483600" cy="4176440"/>
          </a:xfrm>
          <a:prstGeom prst="roundRect">
            <a:avLst>
              <a:gd name="adj" fmla="val 3509"/>
            </a:avLst>
          </a:prstGeom>
          <a:solidFill>
            <a:srgbClr val="73BDAF">
              <a:alpha val="25098"/>
            </a:srgbClr>
          </a:solidFill>
          <a:ln>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a:solidFill>
                <a:schemeClr val="bg2">
                  <a:lumMod val="50000"/>
                </a:schemeClr>
              </a:solidFill>
              <a:latin typeface="Candara" panose="020E0502030303020204" pitchFamily="34" charset="0"/>
            </a:endParaRPr>
          </a:p>
          <a:p>
            <a:endParaRPr lang="fr-FR" sz="1200" b="1" dirty="0">
              <a:solidFill>
                <a:schemeClr val="bg2">
                  <a:lumMod val="50000"/>
                </a:schemeClr>
              </a:solidFill>
            </a:endParaRPr>
          </a:p>
          <a:p>
            <a:endParaRPr lang="fr-FR" sz="1200" b="1" dirty="0">
              <a:solidFill>
                <a:schemeClr val="bg2">
                  <a:lumMod val="50000"/>
                </a:schemeClr>
              </a:solidFill>
            </a:endParaRPr>
          </a:p>
          <a:p>
            <a:r>
              <a:rPr lang="fr-FR" sz="1200" b="1" dirty="0">
                <a:solidFill>
                  <a:schemeClr val="bg2">
                    <a:lumMod val="50000"/>
                  </a:schemeClr>
                </a:solidFill>
              </a:rPr>
              <a:t>1</a:t>
            </a:r>
            <a:r>
              <a:rPr lang="fr-FR" sz="1200" b="1" baseline="30000" dirty="0">
                <a:solidFill>
                  <a:schemeClr val="bg2">
                    <a:lumMod val="50000"/>
                  </a:schemeClr>
                </a:solidFill>
              </a:rPr>
              <a:t>ère</a:t>
            </a:r>
            <a:r>
              <a:rPr lang="fr-FR" sz="1200" b="1" dirty="0">
                <a:solidFill>
                  <a:schemeClr val="bg2">
                    <a:lumMod val="50000"/>
                  </a:schemeClr>
                </a:solidFill>
              </a:rPr>
              <a:t> partie - Comprendre ce qu’est la charge mentale</a:t>
            </a:r>
          </a:p>
          <a:p>
            <a:pPr marL="171450" indent="-171450">
              <a:buFont typeface="Arial" panose="020B0604020202020204" pitchFamily="34" charset="0"/>
              <a:buChar char="•"/>
            </a:pPr>
            <a:r>
              <a:rPr lang="fr-FR" sz="1200" dirty="0">
                <a:solidFill>
                  <a:schemeClr val="bg2">
                    <a:lumMod val="50000"/>
                  </a:schemeClr>
                </a:solidFill>
              </a:rPr>
              <a:t>Distinguer charge mentale, quantitative et émotionnelle</a:t>
            </a:r>
          </a:p>
          <a:p>
            <a:pPr marL="171450" indent="-171450">
              <a:buFont typeface="Arial" panose="020B0604020202020204" pitchFamily="34" charset="0"/>
              <a:buChar char="•"/>
            </a:pPr>
            <a:r>
              <a:rPr lang="fr-FR" sz="1200" dirty="0">
                <a:solidFill>
                  <a:schemeClr val="bg2">
                    <a:lumMod val="50000"/>
                  </a:schemeClr>
                </a:solidFill>
              </a:rPr>
              <a:t>Détecter les signes indicateurs d’une surcharge mentale</a:t>
            </a:r>
          </a:p>
          <a:p>
            <a:pPr marL="171450" indent="-171450">
              <a:buFont typeface="Arial" panose="020B0604020202020204" pitchFamily="34" charset="0"/>
              <a:buChar char="•"/>
            </a:pPr>
            <a:br>
              <a:rPr lang="fr-FR" sz="1200" dirty="0">
                <a:solidFill>
                  <a:schemeClr val="bg2">
                    <a:lumMod val="50000"/>
                  </a:schemeClr>
                </a:solidFill>
              </a:rPr>
            </a:br>
            <a:r>
              <a:rPr lang="fr-FR" sz="1200" b="1" dirty="0">
                <a:solidFill>
                  <a:schemeClr val="bg2">
                    <a:lumMod val="50000"/>
                  </a:schemeClr>
                </a:solidFill>
              </a:rPr>
              <a:t>2</a:t>
            </a:r>
            <a:r>
              <a:rPr lang="fr-FR" sz="1200" b="1" baseline="30000" dirty="0">
                <a:solidFill>
                  <a:schemeClr val="bg2">
                    <a:lumMod val="50000"/>
                  </a:schemeClr>
                </a:solidFill>
              </a:rPr>
              <a:t>ème</a:t>
            </a:r>
            <a:r>
              <a:rPr lang="fr-FR" sz="1200" b="1" dirty="0">
                <a:solidFill>
                  <a:schemeClr val="bg2">
                    <a:lumMod val="50000"/>
                  </a:schemeClr>
                </a:solidFill>
              </a:rPr>
              <a:t> partie – Repérer les situations favorisant la charge mentale</a:t>
            </a:r>
          </a:p>
          <a:p>
            <a:pPr marL="171450" indent="-171450">
              <a:buFont typeface="Arial" panose="020B0604020202020204" pitchFamily="34" charset="0"/>
              <a:buChar char="•"/>
            </a:pPr>
            <a:r>
              <a:rPr lang="fr-FR" sz="1200" dirty="0">
                <a:solidFill>
                  <a:schemeClr val="bg2">
                    <a:lumMod val="50000"/>
                  </a:schemeClr>
                </a:solidFill>
              </a:rPr>
              <a:t>Identifier les facteurs de risque professionnel et limiter les interruptions</a:t>
            </a:r>
          </a:p>
          <a:p>
            <a:pPr marL="171450" indent="-171450">
              <a:buFont typeface="Arial" panose="020B0604020202020204" pitchFamily="34" charset="0"/>
              <a:buChar char="•"/>
            </a:pPr>
            <a:r>
              <a:rPr lang="fr-FR" sz="1200" dirty="0">
                <a:solidFill>
                  <a:schemeClr val="bg2">
                    <a:lumMod val="50000"/>
                  </a:schemeClr>
                </a:solidFill>
              </a:rPr>
              <a:t>Et dans la vie perso ? Repérer les situations qui nourrissent sa charge et agir dessus</a:t>
            </a:r>
          </a:p>
          <a:p>
            <a:endParaRPr lang="fr-FR" sz="1200" dirty="0">
              <a:solidFill>
                <a:schemeClr val="bg2">
                  <a:lumMod val="50000"/>
                </a:schemeClr>
              </a:solidFill>
            </a:endParaRPr>
          </a:p>
          <a:p>
            <a:r>
              <a:rPr lang="fr-FR" sz="1200" b="1" dirty="0">
                <a:solidFill>
                  <a:schemeClr val="bg2">
                    <a:lumMod val="50000"/>
                  </a:schemeClr>
                </a:solidFill>
              </a:rPr>
              <a:t>3</a:t>
            </a:r>
            <a:r>
              <a:rPr lang="fr-FR" sz="1200" b="1" baseline="30000" dirty="0">
                <a:solidFill>
                  <a:schemeClr val="bg2">
                    <a:lumMod val="50000"/>
                  </a:schemeClr>
                </a:solidFill>
              </a:rPr>
              <a:t>ème</a:t>
            </a:r>
            <a:r>
              <a:rPr lang="fr-FR" sz="1200" b="1" dirty="0">
                <a:solidFill>
                  <a:schemeClr val="bg2">
                    <a:lumMod val="50000"/>
                  </a:schemeClr>
                </a:solidFill>
              </a:rPr>
              <a:t> partie  - Avoir une utilisation intelligente des outils digitaux</a:t>
            </a:r>
          </a:p>
          <a:p>
            <a:pPr marL="171450" indent="-171450">
              <a:buFont typeface="Arial" panose="020B0604020202020204" pitchFamily="34" charset="0"/>
              <a:buChar char="•"/>
            </a:pPr>
            <a:r>
              <a:rPr lang="fr-FR" sz="1200" dirty="0">
                <a:solidFill>
                  <a:schemeClr val="bg2">
                    <a:lumMod val="50000"/>
                  </a:schemeClr>
                </a:solidFill>
              </a:rPr>
              <a:t>Comprendre l’</a:t>
            </a:r>
            <a:r>
              <a:rPr lang="fr-FR" sz="1200" dirty="0" err="1">
                <a:solidFill>
                  <a:schemeClr val="bg2">
                    <a:lumMod val="50000"/>
                  </a:schemeClr>
                </a:solidFill>
              </a:rPr>
              <a:t>hyperconnexion</a:t>
            </a:r>
            <a:r>
              <a:rPr lang="fr-FR" sz="1200" dirty="0">
                <a:solidFill>
                  <a:schemeClr val="bg2">
                    <a:lumMod val="50000"/>
                  </a:schemeClr>
                </a:solidFill>
              </a:rPr>
              <a:t> et la surcharge numérique comme facteurs de charge mentale</a:t>
            </a:r>
          </a:p>
          <a:p>
            <a:pPr marL="171450" indent="-171450">
              <a:buFont typeface="Arial" panose="020B0604020202020204" pitchFamily="34" charset="0"/>
              <a:buChar char="•"/>
            </a:pPr>
            <a:r>
              <a:rPr lang="fr-FR" sz="1200" dirty="0">
                <a:solidFill>
                  <a:schemeClr val="bg2">
                    <a:lumMod val="50000"/>
                  </a:schemeClr>
                </a:solidFill>
              </a:rPr>
              <a:t>Mettre en place de bonnes pratiques pour limiter notre </a:t>
            </a:r>
            <a:r>
              <a:rPr lang="fr-FR" sz="1200" dirty="0" err="1">
                <a:solidFill>
                  <a:schemeClr val="bg2">
                    <a:lumMod val="50000"/>
                  </a:schemeClr>
                </a:solidFill>
              </a:rPr>
              <a:t>hyperconnexion</a:t>
            </a:r>
            <a:r>
              <a:rPr lang="fr-FR" sz="1200" dirty="0">
                <a:solidFill>
                  <a:schemeClr val="bg2">
                    <a:lumMod val="50000"/>
                  </a:schemeClr>
                </a:solidFill>
              </a:rPr>
              <a:t> dans la vie professionnelle et personnelle</a:t>
            </a:r>
          </a:p>
          <a:p>
            <a:endParaRPr lang="fr-FR" sz="1200" dirty="0">
              <a:solidFill>
                <a:schemeClr val="bg2">
                  <a:lumMod val="50000"/>
                </a:schemeClr>
              </a:solidFill>
            </a:endParaRPr>
          </a:p>
          <a:p>
            <a:r>
              <a:rPr lang="fr-FR" sz="1200" b="1" dirty="0">
                <a:solidFill>
                  <a:schemeClr val="bg2">
                    <a:lumMod val="50000"/>
                  </a:schemeClr>
                </a:solidFill>
              </a:rPr>
              <a:t>4</a:t>
            </a:r>
            <a:r>
              <a:rPr lang="fr-FR" sz="1200" b="1" baseline="30000" dirty="0">
                <a:solidFill>
                  <a:schemeClr val="bg2">
                    <a:lumMod val="50000"/>
                  </a:schemeClr>
                </a:solidFill>
              </a:rPr>
              <a:t>ème</a:t>
            </a:r>
            <a:r>
              <a:rPr lang="fr-FR" sz="1200" b="1" dirty="0">
                <a:solidFill>
                  <a:schemeClr val="bg2">
                    <a:lumMod val="50000"/>
                  </a:schemeClr>
                </a:solidFill>
              </a:rPr>
              <a:t> partie – Mieux gérer son temps</a:t>
            </a:r>
          </a:p>
          <a:p>
            <a:pPr marL="171450" indent="-171450">
              <a:buFont typeface="Arial" panose="020B0604020202020204" pitchFamily="34" charset="0"/>
              <a:buChar char="•"/>
            </a:pPr>
            <a:r>
              <a:rPr lang="fr-FR" sz="1200" dirty="0">
                <a:solidFill>
                  <a:schemeClr val="bg2">
                    <a:lumMod val="50000"/>
                  </a:schemeClr>
                </a:solidFill>
              </a:rPr>
              <a:t>Sortir du mode pompier : appréhender la matrice d’Eisenhower et restaurer les missions « importantes mais non urgentes »</a:t>
            </a:r>
          </a:p>
          <a:p>
            <a:pPr marL="171450" indent="-171450">
              <a:buFont typeface="Arial" panose="020B0604020202020204" pitchFamily="34" charset="0"/>
              <a:buChar char="•"/>
            </a:pPr>
            <a:r>
              <a:rPr lang="fr-FR" sz="1200" dirty="0">
                <a:solidFill>
                  <a:schemeClr val="bg2">
                    <a:lumMod val="50000"/>
                  </a:schemeClr>
                </a:solidFill>
              </a:rPr>
              <a:t>Utiliser la méthode </a:t>
            </a:r>
            <a:r>
              <a:rPr lang="fr-FR" sz="1200" dirty="0" err="1">
                <a:solidFill>
                  <a:schemeClr val="bg2">
                    <a:lumMod val="50000"/>
                  </a:schemeClr>
                </a:solidFill>
              </a:rPr>
              <a:t>Pomodoro</a:t>
            </a:r>
            <a:r>
              <a:rPr lang="fr-FR" sz="1200" dirty="0">
                <a:solidFill>
                  <a:schemeClr val="bg2">
                    <a:lumMod val="50000"/>
                  </a:schemeClr>
                </a:solidFill>
              </a:rPr>
              <a:t> au quotidien</a:t>
            </a:r>
          </a:p>
          <a:p>
            <a:br>
              <a:rPr lang="fr-FR" sz="1200" dirty="0">
                <a:solidFill>
                  <a:schemeClr val="bg2">
                    <a:lumMod val="50000"/>
                  </a:schemeClr>
                </a:solidFill>
              </a:rPr>
            </a:br>
            <a:r>
              <a:rPr lang="fr-FR" sz="1200" b="1" dirty="0">
                <a:solidFill>
                  <a:schemeClr val="bg2">
                    <a:lumMod val="50000"/>
                  </a:schemeClr>
                </a:solidFill>
              </a:rPr>
              <a:t>5</a:t>
            </a:r>
            <a:r>
              <a:rPr lang="fr-FR" sz="1200" b="1" baseline="30000" dirty="0">
                <a:solidFill>
                  <a:schemeClr val="bg2">
                    <a:lumMod val="50000"/>
                  </a:schemeClr>
                </a:solidFill>
              </a:rPr>
              <a:t>ème</a:t>
            </a:r>
            <a:r>
              <a:rPr lang="fr-FR" sz="1200" b="1" dirty="0">
                <a:solidFill>
                  <a:schemeClr val="bg2">
                    <a:lumMod val="50000"/>
                  </a:schemeClr>
                </a:solidFill>
              </a:rPr>
              <a:t> partie - Limiter le vagabondage mental en pratiquant la méditation pleine conscience</a:t>
            </a:r>
          </a:p>
          <a:p>
            <a:pPr marL="171450" indent="-171450">
              <a:buFont typeface="Arial" panose="020B0604020202020204" pitchFamily="34" charset="0"/>
              <a:buChar char="•"/>
            </a:pPr>
            <a:r>
              <a:rPr lang="fr-FR" sz="1200" dirty="0">
                <a:solidFill>
                  <a:schemeClr val="bg2">
                    <a:lumMod val="50000"/>
                  </a:schemeClr>
                </a:solidFill>
              </a:rPr>
              <a:t>Comprendre les principes de la méditation pleine conscience</a:t>
            </a:r>
          </a:p>
          <a:p>
            <a:pPr marL="171450" indent="-171450">
              <a:buFont typeface="Arial" panose="020B0604020202020204" pitchFamily="34" charset="0"/>
              <a:buChar char="•"/>
            </a:pPr>
            <a:r>
              <a:rPr lang="fr-FR" sz="1200" dirty="0">
                <a:solidFill>
                  <a:schemeClr val="bg2">
                    <a:lumMod val="50000"/>
                  </a:schemeClr>
                </a:solidFill>
              </a:rPr>
              <a:t>S’entraîner à des pratiques formelles et informelles</a:t>
            </a:r>
          </a:p>
          <a:p>
            <a:br>
              <a:rPr lang="fr-FR" sz="1200" dirty="0">
                <a:solidFill>
                  <a:schemeClr val="bg2">
                    <a:lumMod val="50000"/>
                  </a:schemeClr>
                </a:solidFill>
              </a:rPr>
            </a:br>
            <a:br>
              <a:rPr lang="fr-FR" sz="1200" dirty="0">
                <a:solidFill>
                  <a:schemeClr val="bg2">
                    <a:lumMod val="50000"/>
                  </a:schemeClr>
                </a:solidFill>
                <a:latin typeface="Candara" panose="020E0502030303020204" pitchFamily="34" charset="0"/>
              </a:rPr>
            </a:br>
            <a:endParaRPr lang="fr-FR" sz="1200" dirty="0">
              <a:solidFill>
                <a:schemeClr val="bg2">
                  <a:lumMod val="50000"/>
                </a:schemeClr>
              </a:solidFill>
              <a:latin typeface="Candara" panose="020E0502030303020204" pitchFamily="34" charset="0"/>
            </a:endParaRPr>
          </a:p>
        </p:txBody>
      </p:sp>
      <p:grpSp>
        <p:nvGrpSpPr>
          <p:cNvPr id="19" name="Groupe 18">
            <a:extLst>
              <a:ext uri="{FF2B5EF4-FFF2-40B4-BE49-F238E27FC236}">
                <a16:creationId xmlns:a16="http://schemas.microsoft.com/office/drawing/2014/main" id="{C1340C12-DAE6-48FE-AAA8-3DE12DF593F8}"/>
              </a:ext>
            </a:extLst>
          </p:cNvPr>
          <p:cNvGrpSpPr/>
          <p:nvPr/>
        </p:nvGrpSpPr>
        <p:grpSpPr>
          <a:xfrm>
            <a:off x="1812733" y="164878"/>
            <a:ext cx="3022929" cy="876301"/>
            <a:chOff x="0" y="0"/>
            <a:chExt cx="2771789" cy="729464"/>
          </a:xfrm>
        </p:grpSpPr>
        <p:sp>
          <p:nvSpPr>
            <p:cNvPr id="20" name="ZoneTexte 34">
              <a:extLst>
                <a:ext uri="{FF2B5EF4-FFF2-40B4-BE49-F238E27FC236}">
                  <a16:creationId xmlns:a16="http://schemas.microsoft.com/office/drawing/2014/main" id="{FE37BD56-E1C5-4388-A380-A70B39778C7D}"/>
                </a:ext>
              </a:extLst>
            </p:cNvPr>
            <p:cNvSpPr txBox="1"/>
            <p:nvPr/>
          </p:nvSpPr>
          <p:spPr>
            <a:xfrm>
              <a:off x="598536" y="0"/>
              <a:ext cx="2173253" cy="461645"/>
            </a:xfrm>
            <a:prstGeom prst="rect">
              <a:avLst/>
            </a:prstGeom>
            <a:noFill/>
          </p:spPr>
          <p:txBody>
            <a:bodyPr wrap="square" rtlCol="0">
              <a:noAutofit/>
            </a:bodyPr>
            <a:lstStyle/>
            <a:p>
              <a:pPr>
                <a:lnSpc>
                  <a:spcPct val="107000"/>
                </a:lnSpc>
                <a:spcAft>
                  <a:spcPts val="800"/>
                </a:spcAft>
              </a:pPr>
              <a:r>
                <a:rPr lang="fr-FR" sz="1400" kern="1200" dirty="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Claire Priquet Conseils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Groupe 20">
              <a:extLst>
                <a:ext uri="{FF2B5EF4-FFF2-40B4-BE49-F238E27FC236}">
                  <a16:creationId xmlns:a16="http://schemas.microsoft.com/office/drawing/2014/main" id="{11B09E3C-4AC8-4BCF-A76C-522A6C7E3C3F}"/>
                </a:ext>
              </a:extLst>
            </p:cNvPr>
            <p:cNvGrpSpPr/>
            <p:nvPr/>
          </p:nvGrpSpPr>
          <p:grpSpPr>
            <a:xfrm>
              <a:off x="0" y="27726"/>
              <a:ext cx="598546" cy="542127"/>
              <a:chOff x="0" y="27726"/>
              <a:chExt cx="469595" cy="460026"/>
            </a:xfrm>
          </p:grpSpPr>
          <p:grpSp>
            <p:nvGrpSpPr>
              <p:cNvPr id="24" name="Groupe 23">
                <a:extLst>
                  <a:ext uri="{FF2B5EF4-FFF2-40B4-BE49-F238E27FC236}">
                    <a16:creationId xmlns:a16="http://schemas.microsoft.com/office/drawing/2014/main" id="{78C0852D-B8ED-4409-808D-A2D51B3D58B6}"/>
                  </a:ext>
                </a:extLst>
              </p:cNvPr>
              <p:cNvGrpSpPr/>
              <p:nvPr/>
            </p:nvGrpSpPr>
            <p:grpSpPr>
              <a:xfrm>
                <a:off x="0" y="27726"/>
                <a:ext cx="469595" cy="460026"/>
                <a:chOff x="0" y="27726"/>
                <a:chExt cx="811131" cy="771924"/>
              </a:xfrm>
              <a:solidFill>
                <a:srgbClr val="637D85">
                  <a:alpha val="40000"/>
                </a:srgbClr>
              </a:solidFill>
            </p:grpSpPr>
            <p:sp>
              <p:nvSpPr>
                <p:cNvPr id="31" name="Ellipse 30">
                  <a:extLst>
                    <a:ext uri="{FF2B5EF4-FFF2-40B4-BE49-F238E27FC236}">
                      <a16:creationId xmlns:a16="http://schemas.microsoft.com/office/drawing/2014/main" id="{DA125C6E-1CEA-4F24-BBBF-63019323538D}"/>
                    </a:ext>
                  </a:extLst>
                </p:cNvPr>
                <p:cNvSpPr/>
                <p:nvPr/>
              </p:nvSpPr>
              <p:spPr>
                <a:xfrm>
                  <a:off x="0" y="27726"/>
                  <a:ext cx="811131" cy="7719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sp>
              <p:nvSpPr>
                <p:cNvPr id="32" name="Ellipse 31">
                  <a:extLst>
                    <a:ext uri="{FF2B5EF4-FFF2-40B4-BE49-F238E27FC236}">
                      <a16:creationId xmlns:a16="http://schemas.microsoft.com/office/drawing/2014/main" id="{B5E129B5-1073-4534-BEB6-B52C08239BAB}"/>
                    </a:ext>
                  </a:extLst>
                </p:cNvPr>
                <p:cNvSpPr/>
                <p:nvPr/>
              </p:nvSpPr>
              <p:spPr>
                <a:xfrm>
                  <a:off x="0" y="152294"/>
                  <a:ext cx="503185" cy="5228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30" name="Ellipse 29">
                <a:extLst>
                  <a:ext uri="{FF2B5EF4-FFF2-40B4-BE49-F238E27FC236}">
                    <a16:creationId xmlns:a16="http://schemas.microsoft.com/office/drawing/2014/main" id="{8DE59B49-0924-4B52-B61E-8C62E59B325A}"/>
                  </a:ext>
                </a:extLst>
              </p:cNvPr>
              <p:cNvSpPr/>
              <p:nvPr/>
            </p:nvSpPr>
            <p:spPr>
              <a:xfrm>
                <a:off x="47625" y="187079"/>
                <a:ext cx="145657" cy="155781"/>
              </a:xfrm>
              <a:prstGeom prst="ellipse">
                <a:avLst/>
              </a:prstGeom>
              <a:solidFill>
                <a:srgbClr val="637D8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p>
            </p:txBody>
          </p:sp>
        </p:grpSp>
        <p:sp>
          <p:nvSpPr>
            <p:cNvPr id="22" name="ZoneTexte 36">
              <a:extLst>
                <a:ext uri="{FF2B5EF4-FFF2-40B4-BE49-F238E27FC236}">
                  <a16:creationId xmlns:a16="http://schemas.microsoft.com/office/drawing/2014/main" id="{A80845BA-5DA9-4000-861B-63217A82F441}"/>
                </a:ext>
              </a:extLst>
            </p:cNvPr>
            <p:cNvSpPr txBox="1"/>
            <p:nvPr/>
          </p:nvSpPr>
          <p:spPr>
            <a:xfrm>
              <a:off x="766005" y="363704"/>
              <a:ext cx="1838325" cy="365760"/>
            </a:xfrm>
            <a:prstGeom prst="rect">
              <a:avLst/>
            </a:prstGeom>
            <a:noFill/>
          </p:spPr>
          <p:txBody>
            <a:bodyPr wrap="square" rtlCol="0">
              <a:noAutofit/>
            </a:bodyPr>
            <a:lstStyle/>
            <a:p>
              <a:pPr>
                <a:lnSpc>
                  <a:spcPct val="107000"/>
                </a:lnSpc>
                <a:spcAft>
                  <a:spcPts val="800"/>
                </a:spcAft>
              </a:pP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Pr</a:t>
              </a:r>
              <a:r>
                <a:rPr lang="fr-FR" sz="900" kern="1200">
                  <a:solidFill>
                    <a:srgbClr val="BE7D6A"/>
                  </a:solidFill>
                  <a:effectLst/>
                  <a:latin typeface="Levenim MT" panose="02010502060101010101" pitchFamily="2" charset="-79"/>
                  <a:ea typeface="Calibri" panose="020F0502020204030204" pitchFamily="34" charset="0"/>
                  <a:cs typeface="Levenim MT" panose="02010502060101010101" pitchFamily="2" charset="-79"/>
                </a:rPr>
                <a:t>é</a:t>
              </a:r>
              <a:r>
                <a:rPr lang="fr-FR" sz="900" kern="1200">
                  <a:solidFill>
                    <a:srgbClr val="BE7D6A"/>
                  </a:solidFill>
                  <a:effectLst/>
                  <a:latin typeface="Levenim MT" panose="02010502060101010101" pitchFamily="2" charset="-79"/>
                  <a:ea typeface="Calibri" panose="020F0502020204030204" pitchFamily="34" charset="0"/>
                  <a:cs typeface="Times New Roman" panose="02020603050405020304" pitchFamily="18" charset="0"/>
                </a:rPr>
                <a:t>vention des RPS - QVCT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3" name="Connecteur droit 22">
              <a:extLst>
                <a:ext uri="{FF2B5EF4-FFF2-40B4-BE49-F238E27FC236}">
                  <a16:creationId xmlns:a16="http://schemas.microsoft.com/office/drawing/2014/main" id="{BF48DD18-8724-4B0B-9EE1-CF0D5CD18152}"/>
                </a:ext>
              </a:extLst>
            </p:cNvPr>
            <p:cNvCxnSpPr>
              <a:cxnSpLocks/>
            </p:cNvCxnSpPr>
            <p:nvPr/>
          </p:nvCxnSpPr>
          <p:spPr>
            <a:xfrm>
              <a:off x="668774" y="307313"/>
              <a:ext cx="1935752" cy="3034"/>
            </a:xfrm>
            <a:prstGeom prst="line">
              <a:avLst/>
            </a:prstGeom>
            <a:ln>
              <a:solidFill>
                <a:srgbClr val="DBA08F"/>
              </a:solidFill>
            </a:ln>
          </p:spPr>
          <p:style>
            <a:lnRef idx="1">
              <a:schemeClr val="accent1"/>
            </a:lnRef>
            <a:fillRef idx="0">
              <a:schemeClr val="accent1"/>
            </a:fillRef>
            <a:effectRef idx="0">
              <a:schemeClr val="accent1"/>
            </a:effectRef>
            <a:fontRef idx="minor">
              <a:schemeClr val="tx1"/>
            </a:fontRef>
          </p:style>
        </p:cxnSp>
      </p:grpSp>
      <p:sp>
        <p:nvSpPr>
          <p:cNvPr id="2" name="ZoneTexte 1">
            <a:extLst>
              <a:ext uri="{FF2B5EF4-FFF2-40B4-BE49-F238E27FC236}">
                <a16:creationId xmlns:a16="http://schemas.microsoft.com/office/drawing/2014/main" id="{CE460B65-8753-480D-8042-B5238C545BF7}"/>
              </a:ext>
            </a:extLst>
          </p:cNvPr>
          <p:cNvSpPr txBox="1"/>
          <p:nvPr/>
        </p:nvSpPr>
        <p:spPr>
          <a:xfrm>
            <a:off x="1812733" y="9590299"/>
            <a:ext cx="2485658" cy="261610"/>
          </a:xfrm>
          <a:prstGeom prst="rect">
            <a:avLst/>
          </a:prstGeom>
          <a:noFill/>
        </p:spPr>
        <p:txBody>
          <a:bodyPr wrap="square" rtlCol="0">
            <a:spAutoFit/>
          </a:bodyPr>
          <a:lstStyle/>
          <a:p>
            <a:pPr algn="r"/>
            <a:r>
              <a:rPr lang="fr-FR" sz="1100" i="1" dirty="0">
                <a:solidFill>
                  <a:schemeClr val="tx1">
                    <a:lumMod val="65000"/>
                    <a:lumOff val="35000"/>
                  </a:schemeClr>
                </a:solidFill>
                <a:latin typeface="Candara" panose="020E0502030303020204" pitchFamily="34" charset="0"/>
              </a:rPr>
              <a:t>Mise à jour le 10 novembre 2025</a:t>
            </a:r>
          </a:p>
        </p:txBody>
      </p:sp>
    </p:spTree>
    <p:extLst>
      <p:ext uri="{BB962C8B-B14F-4D97-AF65-F5344CB8AC3E}">
        <p14:creationId xmlns:p14="http://schemas.microsoft.com/office/powerpoint/2010/main" val="7706026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2645</TotalTime>
  <Words>4470</Words>
  <Application>Microsoft Office PowerPoint</Application>
  <PresentationFormat>A4 Paper (210x297 mm)</PresentationFormat>
  <Paragraphs>458</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Claire Priquet</dc:creator>
  <cp:lastModifiedBy>Claire Priquet</cp:lastModifiedBy>
  <cp:revision>188</cp:revision>
  <cp:lastPrinted>2019-10-22T14:42:46Z</cp:lastPrinted>
  <dcterms:created xsi:type="dcterms:W3CDTF">2017-04-03T09:51:24Z</dcterms:created>
  <dcterms:modified xsi:type="dcterms:W3CDTF">2025-12-02T07:20:17Z</dcterms:modified>
</cp:coreProperties>
</file>